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4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4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3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6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35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48.xml" ContentType="application/vnd.openxmlformats-officedocument.presentationml.slide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Layouts/slideLayout34.xml" ContentType="application/vnd.openxmlformats-officedocument.presentationml.slideLayout+xml"/>
  <Override PartName="/ppt/slides/slide16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notesMasterIdLst>
    <p:notesMasterId r:id="rId5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</p:sldIdLst>
  <p:sldSz cx="24384000" cy="13716000"/>
  <p:notesSz cx="24384000" cy="13716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1pPr>
    <a:lvl2pPr marL="0" marR="0" indent="3429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2pPr>
    <a:lvl3pPr marL="0" marR="0" indent="6858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3pPr>
    <a:lvl4pPr marL="0" marR="0" indent="10287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4pPr>
    <a:lvl5pPr marL="0" marR="0" indent="13716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5pPr>
    <a:lvl6pPr marL="0" marR="0" indent="17145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6pPr>
    <a:lvl7pPr marL="0" marR="0" indent="20574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7pPr>
    <a:lvl8pPr marL="0" marR="0" indent="24003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8pPr>
    <a:lvl9pPr marL="0" marR="0" indent="2743200" algn="ctr" defTabSz="82153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0" i="0" u="none" strike="noStrike" cap="none" spc="0">
        <a:ln>
          <a:noFill/>
        </a:ln>
        <a:solidFill>
          <a:srgbClr val="000000"/>
        </a:solidFill>
        <a:latin typeface="Waax Medium"/>
        <a:ea typeface="Waax Medium"/>
        <a:cs typeface="Waax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 /><Relationship Id="rId55" Type="http://schemas.openxmlformats.org/officeDocument/2006/relationships/tableStyles" Target="tableStyles.xml" /><Relationship Id="rId56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0" name="Shape 370" hidden="0"/>
          <p:cNvSpPr>
            <a:spLocks noChangeAspect="1" noGrp="1" noRot="1"/>
          </p:cNvSpPr>
          <p:nvPr isPhoto="0" userDrawn="0">
            <p:ph type="sldImg" hasCustomPrompt="0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71" name="Shape 371" hidden="0"/>
          <p:cNvSpPr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</a:defRPr>
    </a:lvl1pPr>
    <a:lvl2pPr defTabSz="457200">
      <a:defRPr sz="2200">
        <a:latin typeface="Lucida Grande"/>
        <a:ea typeface="Lucida Grande"/>
        <a:cs typeface="Lucida Grande"/>
      </a:defRPr>
    </a:lvl2pPr>
    <a:lvl3pPr defTabSz="457200">
      <a:defRPr sz="2200">
        <a:latin typeface="Lucida Grande"/>
        <a:ea typeface="Lucida Grande"/>
        <a:cs typeface="Lucida Grande"/>
      </a:defRPr>
    </a:lvl3pPr>
    <a:lvl4pPr defTabSz="457200">
      <a:defRPr sz="2200">
        <a:latin typeface="Lucida Grande"/>
        <a:ea typeface="Lucida Grande"/>
        <a:cs typeface="Lucida Grande"/>
      </a:defRPr>
    </a:lvl4pPr>
    <a:lvl5pPr defTabSz="457200">
      <a:defRPr sz="2200">
        <a:latin typeface="Lucida Grande"/>
        <a:ea typeface="Lucida Grande"/>
        <a:cs typeface="Lucida Grande"/>
      </a:defRPr>
    </a:lvl5pPr>
    <a:lvl6pPr defTabSz="457200">
      <a:defRPr sz="2200">
        <a:latin typeface="Lucida Grande"/>
        <a:ea typeface="Lucida Grande"/>
        <a:cs typeface="Lucida Grande"/>
      </a:defRPr>
    </a:lvl6pPr>
    <a:lvl7pPr defTabSz="457200">
      <a:defRPr sz="2200">
        <a:latin typeface="Lucida Grande"/>
        <a:ea typeface="Lucida Grande"/>
        <a:cs typeface="Lucida Grande"/>
      </a:defRPr>
    </a:lvl7pPr>
    <a:lvl8pPr defTabSz="457200">
      <a:defRPr sz="2200">
        <a:latin typeface="Lucida Grande"/>
        <a:ea typeface="Lucida Grande"/>
        <a:cs typeface="Lucida Grande"/>
      </a:defRPr>
    </a:lvl8pPr>
    <a:lvl9pPr defTabSz="457200">
      <a:defRPr sz="2200">
        <a:latin typeface="Lucida Grande"/>
        <a:ea typeface="Lucida Grande"/>
        <a:cs typeface="Lucida Grande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9588913" name="Shape 403" hidden="0"/>
          <p:cNvSpPr>
            <a:spLocks noChangeAspect="1" noGrp="1" noRot="1"/>
          </p:cNvSpPr>
          <p:nvPr isPhoto="0" userDrawn="0">
            <p:ph type="sldImg" hasCustomPrompt="0"/>
          </p:nvPr>
        </p:nvSpPr>
        <p:spPr bwMode="auto">
          <a:xfrm>
            <a:off x="380999" y="685800"/>
            <a:ext cx="6095999" cy="3429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44653664" name="Shape 404" hidden="0"/>
          <p:cNvSpPr>
            <a:spLocks noGrp="1"/>
          </p:cNvSpPr>
          <p:nvPr isPhoto="0" userDrawn="0">
            <p:ph type="body" sz="quarter" idx="1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Burgerparticipatie die het dichtst op de missie van Waag zit.</a:t>
            </a: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Technische omvang zowel op hard- als software gebied.  </a:t>
            </a: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Significante maatschappelijke en politieke impact. </a:t>
            </a: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Burgers on equal terms met instituties.</a:t>
            </a: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(H)erkenning van mensen en organisaties van het belang. </a:t>
            </a:r>
            <a:endParaRPr/>
          </a:p>
          <a:p>
            <a:pPr defTabSz="584199">
              <a:defRPr>
                <a:latin typeface="Maax-Regular"/>
                <a:ea typeface="Maax-Regular"/>
                <a:cs typeface="Maax-Regular"/>
              </a:defRPr>
            </a:pPr>
            <a:r>
              <a:rPr/>
              <a:t>Enthousiasme om door te gaan en op te schalen.</a:t>
            </a:r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Open • fair • inclusiv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0091427" y="3811717"/>
            <a:ext cx="4201146" cy="61807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Afbeelding" descr="Afbeelding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637672" y="1677805"/>
            <a:ext cx="17254276" cy="1044857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itel &amp; subtite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7869932" y="1114844"/>
            <a:ext cx="8697713" cy="1913687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1" y="5679281"/>
            <a:ext cx="14912579" cy="144661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3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4762500" y="7661671"/>
            <a:ext cx="14912579" cy="296465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None/>
            </a:lvl1pPr>
            <a:lvl2pPr marL="0" indent="0" algn="ctr">
              <a:lnSpc>
                <a:spcPct val="100000"/>
              </a:lnSpc>
              <a:buSzTx/>
              <a:buNone/>
              <a:defRPr sz="3200"/>
            </a:lvl2pPr>
            <a:lvl3pPr marL="0" indent="0" algn="ctr">
              <a:lnSpc>
                <a:spcPct val="100000"/>
              </a:lnSpc>
              <a:buSzTx/>
              <a:buNone/>
              <a:defRPr sz="2400"/>
            </a:lvl3pPr>
            <a:lvl4pPr marL="0" indent="0" algn="ctr">
              <a:lnSpc>
                <a:spcPct val="100000"/>
              </a:lnSpc>
              <a:buSzTx/>
              <a:buNone/>
              <a:defRPr sz="2400"/>
            </a:lvl4pPr>
            <a:lvl5pPr marL="0" indent="0" algn="ctr">
              <a:lnSpc>
                <a:spcPct val="100000"/>
              </a:lnSpc>
              <a:buSzTx/>
              <a:buNone/>
              <a:defRPr sz="24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Tekstslide met bullet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2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3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350390" y="759023"/>
            <a:ext cx="1303735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5423296" y="750093"/>
            <a:ext cx="15050501" cy="13215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42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5423296" y="2732484"/>
            <a:ext cx="15050501" cy="1023830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  <a:lvl2pPr marL="0" indent="0">
              <a:buSzTx/>
              <a:buNone/>
            </a:lvl2pPr>
            <a:lvl3pPr marL="0" indent="0">
              <a:buSzTx/>
              <a:buNone/>
            </a:lvl3pPr>
            <a:lvl4pPr marL="0" indent="0">
              <a:buSzTx/>
              <a:buNone/>
              <a:defRPr sz="3600"/>
            </a:lvl4pPr>
            <a:lvl5pPr marL="0" indent="0">
              <a:buSzTx/>
              <a:buNone/>
              <a:defRPr sz="32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4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Beeldelemente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658335" y="8019201"/>
            <a:ext cx="2938766" cy="4464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Afbeelding" descr="Afbeelding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790247" y="1134089"/>
            <a:ext cx="3693983" cy="5133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Afbeelding" descr="Afbeelding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17503601" y="1302936"/>
            <a:ext cx="3159557" cy="4464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Afbeelding" descr="Afbeelding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9654466" y="7505931"/>
            <a:ext cx="4256872" cy="5133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Afbeelding" descr="Afbeelding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15611516" y="7766729"/>
            <a:ext cx="4064749" cy="4611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Afbeelding" descr="Afbeelding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13611677" y="1302380"/>
            <a:ext cx="3379403" cy="4465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Afbeelding" descr="Afbeelding" hidden="0"/>
          <p:cNvPicPr>
            <a:picLocks noChangeAspect="1"/>
          </p:cNvPicPr>
          <p:nvPr isPhoto="0" userDrawn="0"/>
        </p:nvPicPr>
        <p:blipFill>
          <a:blip r:embed="rId8"/>
          <a:stretch/>
        </p:blipFill>
        <p:spPr bwMode="auto">
          <a:xfrm>
            <a:off x="9390426" y="1632987"/>
            <a:ext cx="2938766" cy="4135716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Icon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457233" y="3999758"/>
            <a:ext cx="4293163" cy="4293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Afbeelding" descr="Afbeelding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10341554" y="1399487"/>
            <a:ext cx="3700892" cy="4273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Afbeelding" descr="Afbeelding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15929813" y="1536661"/>
            <a:ext cx="4241085" cy="4587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Afbeelding" descr="Afbeelding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6768896" y="7847856"/>
            <a:ext cx="4689980" cy="4271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Afbeelding" descr="Afbeelding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13556241" y="7857652"/>
            <a:ext cx="3700892" cy="4251478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Make horizonta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2955538" y="1957806"/>
            <a:ext cx="18942911" cy="12653275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77" name="we make sensors" hidden="0"/>
          <p:cNvSpPr txBox="1">
            <a:spLocks noGrp="1"/>
          </p:cNvSpPr>
          <p:nvPr isPhoto="0" userDrawn="0">
            <p:ph type="body" sz="quarter" idx="22" hasCustomPrompt="0"/>
          </p:nvPr>
        </p:nvSpPr>
        <p:spPr bwMode="auto">
          <a:xfrm>
            <a:off x="3923109" y="375046"/>
            <a:ext cx="16852902" cy="875724"/>
          </a:xfrm>
          <a:prstGeom prst="rect">
            <a:avLst/>
          </a:prstGeom>
        </p:spPr>
        <p:txBody>
          <a:bodyPr anchor="ctr"/>
          <a:lstStyle/>
          <a:p>
            <a:pPr marL="0" indent="0">
              <a:lnSpc>
                <a:spcPct val="100000"/>
              </a:lnSpc>
              <a:buSzTx/>
              <a:buNone/>
              <a:defRPr>
                <a:solidFill>
                  <a:srgbClr val="E9332C"/>
                </a:solidFill>
                <a:latin typeface="Waax Medium"/>
                <a:ea typeface="Waax Medium"/>
                <a:cs typeface="Waax Medium"/>
              </a:defRPr>
            </a:pPr>
            <a:r>
              <a:rPr/>
              <a:t>we make </a:t>
            </a:r>
            <a:r>
              <a:rPr>
                <a:solidFill>
                  <a:srgbClr val="000000"/>
                </a:solidFill>
              </a:rPr>
              <a:t>sensors</a:t>
            </a:r>
            <a:endParaRPr/>
          </a:p>
        </p:txBody>
      </p:sp>
      <p:sp>
        <p:nvSpPr>
          <p:cNvPr id="78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940968" y="1321593"/>
            <a:ext cx="16852903" cy="130373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7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Code horizonta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757174" y="1713768"/>
            <a:ext cx="19673604" cy="13141352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87" name="we code for democracy" hidden="0"/>
          <p:cNvSpPr txBox="1">
            <a:spLocks noGrp="1"/>
          </p:cNvSpPr>
          <p:nvPr isPhoto="0" userDrawn="0">
            <p:ph type="body" sz="quarter" idx="22" hasCustomPrompt="0"/>
          </p:nvPr>
        </p:nvSpPr>
        <p:spPr bwMode="auto">
          <a:xfrm>
            <a:off x="3923109" y="375046"/>
            <a:ext cx="16852902" cy="875724"/>
          </a:xfrm>
          <a:prstGeom prst="rect">
            <a:avLst/>
          </a:prstGeom>
        </p:spPr>
        <p:txBody>
          <a:bodyPr anchor="ctr"/>
          <a:lstStyle/>
          <a:p>
            <a:pPr marL="0" indent="0">
              <a:lnSpc>
                <a:spcPct val="100000"/>
              </a:lnSpc>
              <a:buSzTx/>
              <a:buNone/>
              <a:defRPr>
                <a:solidFill>
                  <a:srgbClr val="E9332C"/>
                </a:solidFill>
                <a:latin typeface="Waax Medium"/>
                <a:ea typeface="Waax Medium"/>
                <a:cs typeface="Waax Medium"/>
              </a:defRPr>
            </a:pPr>
            <a:r>
              <a:rPr>
                <a:solidFill>
                  <a:srgbClr val="2AC7CA"/>
                </a:solidFill>
              </a:rPr>
              <a:t>we code</a:t>
            </a:r>
            <a:r>
              <a:rPr/>
              <a:t> </a:t>
            </a:r>
            <a:r>
              <a:rPr>
                <a:solidFill>
                  <a:srgbClr val="000000"/>
                </a:solidFill>
              </a:rPr>
              <a:t>for democracy</a:t>
            </a:r>
            <a:endParaRPr/>
          </a:p>
        </p:txBody>
      </p:sp>
      <p:sp>
        <p:nvSpPr>
          <p:cNvPr id="88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940968" y="1321593"/>
            <a:ext cx="16852903" cy="130373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8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learn horizonta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760718" y="1718124"/>
            <a:ext cx="19666513" cy="13136616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97" name="we learn to make things" hidden="0"/>
          <p:cNvSpPr txBox="1">
            <a:spLocks noGrp="1"/>
          </p:cNvSpPr>
          <p:nvPr isPhoto="0" userDrawn="0">
            <p:ph type="body" sz="quarter" idx="22" hasCustomPrompt="0"/>
          </p:nvPr>
        </p:nvSpPr>
        <p:spPr bwMode="auto">
          <a:xfrm>
            <a:off x="3923109" y="375046"/>
            <a:ext cx="16852902" cy="875724"/>
          </a:xfrm>
          <a:prstGeom prst="rect">
            <a:avLst/>
          </a:prstGeom>
        </p:spPr>
        <p:txBody>
          <a:bodyPr anchor="ctr"/>
          <a:lstStyle/>
          <a:p>
            <a:pPr marL="0" indent="0">
              <a:lnSpc>
                <a:spcPct val="100000"/>
              </a:lnSpc>
              <a:buSzTx/>
              <a:buNone/>
              <a:defRPr>
                <a:solidFill>
                  <a:srgbClr val="E9332C"/>
                </a:solidFill>
                <a:latin typeface="Waax Medium"/>
                <a:ea typeface="Waax Medium"/>
                <a:cs typeface="Waax Medium"/>
              </a:defRPr>
            </a:pPr>
            <a:r>
              <a:rPr>
                <a:solidFill>
                  <a:srgbClr val="FAA61A"/>
                </a:solidFill>
              </a:rPr>
              <a:t>we learn</a:t>
            </a:r>
            <a:r>
              <a:rPr/>
              <a:t> </a:t>
            </a:r>
            <a:r>
              <a:rPr>
                <a:solidFill>
                  <a:srgbClr val="000000"/>
                </a:solidFill>
              </a:rPr>
              <a:t>to make things</a:t>
            </a:r>
            <a:endParaRPr/>
          </a:p>
        </p:txBody>
      </p:sp>
      <p:sp>
        <p:nvSpPr>
          <p:cNvPr id="98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940968" y="1321593"/>
            <a:ext cx="16852903" cy="130373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9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care horizonta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757174" y="1713768"/>
            <a:ext cx="19673604" cy="13141352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07" name="we care about life" hidden="0"/>
          <p:cNvSpPr txBox="1">
            <a:spLocks noGrp="1"/>
          </p:cNvSpPr>
          <p:nvPr isPhoto="0" userDrawn="0">
            <p:ph type="body" sz="quarter" idx="22" hasCustomPrompt="0"/>
          </p:nvPr>
        </p:nvSpPr>
        <p:spPr bwMode="auto">
          <a:xfrm>
            <a:off x="3923109" y="375046"/>
            <a:ext cx="16852902" cy="875724"/>
          </a:xfrm>
          <a:prstGeom prst="rect">
            <a:avLst/>
          </a:prstGeom>
        </p:spPr>
        <p:txBody>
          <a:bodyPr anchor="ctr"/>
          <a:lstStyle/>
          <a:p>
            <a:pPr marL="0" indent="0">
              <a:lnSpc>
                <a:spcPct val="100000"/>
              </a:lnSpc>
              <a:buSzTx/>
              <a:buNone/>
              <a:defRPr>
                <a:solidFill>
                  <a:srgbClr val="E9332C"/>
                </a:solidFill>
                <a:latin typeface="Waax Medium"/>
                <a:ea typeface="Waax Medium"/>
                <a:cs typeface="Waax Medium"/>
              </a:defRPr>
            </a:pPr>
            <a:r>
              <a:rPr>
                <a:solidFill>
                  <a:srgbClr val="522E91"/>
                </a:solidFill>
              </a:rPr>
              <a:t>we care</a:t>
            </a:r>
            <a:r>
              <a:rPr>
                <a:solidFill>
                  <a:srgbClr val="FAA61A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about life</a:t>
            </a:r>
            <a:endParaRPr/>
          </a:p>
        </p:txBody>
      </p:sp>
      <p:sp>
        <p:nvSpPr>
          <p:cNvPr id="108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940968" y="1321593"/>
            <a:ext cx="16852903" cy="130373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0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Foto recht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1255178" y="-799965"/>
            <a:ext cx="10230563" cy="15315930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17" name="Hoofdtekst - niveau één…" hidden="0"/>
          <p:cNvSpPr txBox="1">
            <a:spLocks noGrp="1"/>
          </p:cNvSpPr>
          <p:nvPr isPhoto="0" userDrawn="0">
            <p:ph type="body" sz="half" idx="1" hasCustomPrompt="0"/>
          </p:nvPr>
        </p:nvSpPr>
        <p:spPr bwMode="auto">
          <a:xfrm>
            <a:off x="3440906" y="1648991"/>
            <a:ext cx="8072438" cy="114955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None/>
            </a:lvl1pPr>
            <a:lvl2pPr marL="0" indent="0">
              <a:lnSpc>
                <a:spcPct val="100000"/>
              </a:lnSpc>
              <a:buSzTx/>
              <a:buNone/>
            </a:lvl2pPr>
            <a:lvl3pPr marL="0" indent="0">
              <a:lnSpc>
                <a:spcPct val="100000"/>
              </a:lnSpc>
              <a:buSzTx/>
              <a:buNone/>
            </a:lvl3pPr>
            <a:lvl4pPr marL="0" indent="0">
              <a:lnSpc>
                <a:spcPct val="100000"/>
              </a:lnSpc>
              <a:buSzTx/>
              <a:buNone/>
              <a:defRPr sz="3600"/>
            </a:lvl4pPr>
            <a:lvl5pPr marL="0" indent="0">
              <a:lnSpc>
                <a:spcPct val="100000"/>
              </a:lnSpc>
              <a:buSzTx/>
              <a:buNone/>
              <a:defRPr sz="32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118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Foto link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Afbeelding" hidden="0"/>
          <p:cNvSpPr>
            <a:spLocks noGrp="1"/>
          </p:cNvSpPr>
          <p:nvPr isPhoto="0" userDrawn="0">
            <p:ph type="pic" sz="half" idx="21" hasCustomPrompt="0"/>
          </p:nvPr>
        </p:nvSpPr>
        <p:spPr bwMode="auto">
          <a:xfrm>
            <a:off x="3022076" y="-11971"/>
            <a:ext cx="9185719" cy="13751719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26" name="Hoofdtekst - niveau één…" hidden="0"/>
          <p:cNvSpPr txBox="1">
            <a:spLocks noGrp="1"/>
          </p:cNvSpPr>
          <p:nvPr isPhoto="0" userDrawn="0">
            <p:ph type="body" sz="half" idx="1" hasCustomPrompt="0"/>
          </p:nvPr>
        </p:nvSpPr>
        <p:spPr bwMode="auto">
          <a:xfrm>
            <a:off x="12817078" y="1669084"/>
            <a:ext cx="8072438" cy="11475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None/>
            </a:lvl1pPr>
            <a:lvl2pPr marL="0" indent="0">
              <a:lnSpc>
                <a:spcPct val="100000"/>
              </a:lnSpc>
              <a:buSzTx/>
              <a:buNone/>
            </a:lvl2pPr>
            <a:lvl3pPr marL="0" indent="0">
              <a:lnSpc>
                <a:spcPct val="100000"/>
              </a:lnSpc>
              <a:buSzTx/>
              <a:buNone/>
            </a:lvl3pPr>
            <a:lvl4pPr marL="0" indent="0">
              <a:lnSpc>
                <a:spcPct val="100000"/>
              </a:lnSpc>
              <a:buSzTx/>
              <a:buNone/>
              <a:defRPr sz="3600"/>
            </a:lvl4pPr>
            <a:lvl5pPr marL="0" indent="0">
              <a:lnSpc>
                <a:spcPct val="100000"/>
              </a:lnSpc>
              <a:buSzTx/>
              <a:buNone/>
              <a:defRPr sz="32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127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Foto's - staand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2852392" y="-921836"/>
            <a:ext cx="9888275" cy="14803497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35" name="Afbeelding" hidden="0"/>
          <p:cNvSpPr>
            <a:spLocks noGrp="1"/>
          </p:cNvSpPr>
          <p:nvPr isPhoto="0" userDrawn="0">
            <p:ph type="pic" idx="22" hasCustomPrompt="0"/>
          </p:nvPr>
        </p:nvSpPr>
        <p:spPr bwMode="auto">
          <a:xfrm>
            <a:off x="11535648" y="1699899"/>
            <a:ext cx="9845355" cy="14739246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36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780234" y="750093"/>
            <a:ext cx="16823532" cy="123229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37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 Full-size Foto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6" y="0"/>
            <a:ext cx="20614105" cy="13769579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145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geel">
    <p:bg>
      <p:bgPr shadeToTitle="0">
        <a:solidFill>
          <a:srgbClr val="FCB42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6" cy="1569882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5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rood">
    <p:bg>
      <p:bgPr shadeToTitle="0">
        <a:solidFill>
          <a:srgbClr val="E9332C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6" cy="1569882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61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blauw">
    <p:bg>
      <p:bgPr shadeToTitle="0">
        <a:solidFill>
          <a:srgbClr val="29BDBE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299007" y="5591240"/>
            <a:ext cx="17785986" cy="1604833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6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paars">
    <p:bg>
      <p:bgPr shadeToTitle="0">
        <a:solidFill>
          <a:srgbClr val="522E9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42091" y="5573380"/>
            <a:ext cx="17499816" cy="1604834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77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wi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47952" y="5591240"/>
            <a:ext cx="17488096" cy="1604833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85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ussenblad zwart">
    <p:bg>
      <p:bgPr shadeToTitle="0">
        <a:solidFill>
          <a:srgbClr val="0000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6" cy="1569882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19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Colour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637672" y="1677805"/>
            <a:ext cx="17254276" cy="1044857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Plaatsaanduiding object" hidden="0"/>
          <p:cNvSpPr txBox="1">
            <a:spLocks noGrp="1"/>
          </p:cNvSpPr>
          <p:nvPr isPhoto="0" userDrawn="0">
            <p:ph sz="half" idx="3" hasCustomPrompt="0"/>
          </p:nvPr>
        </p:nvSpPr>
        <p:spPr bwMode="auto">
          <a:xfrm>
            <a:off x="5700117" y="3018234"/>
            <a:ext cx="12983766" cy="8018860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ct val="100000"/>
              </a:lnSpc>
              <a:buSzTx/>
              <a:buNone/>
              <a:defRPr sz="3000">
                <a:latin typeface="Waax Medium"/>
                <a:ea typeface="Waax Medium"/>
                <a:cs typeface="Waax Medium"/>
              </a:defRPr>
            </a:pPr>
            <a:endParaRPr/>
          </a:p>
        </p:txBody>
      </p:sp>
      <p:sp>
        <p:nvSpPr>
          <p:cNvPr id="20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1" y="5679281"/>
            <a:ext cx="14912579" cy="1446610"/>
          </a:xfrm>
          <a:prstGeom prst="rect">
            <a:avLst/>
          </a:prstGeom>
        </p:spPr>
        <p:txBody>
          <a:bodyPr anchor="b"/>
          <a:lstStyle>
            <a:lvl1pPr>
              <a:defRPr sz="6200"/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0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Logo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0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308894" y="5349276"/>
            <a:ext cx="11375908" cy="2502947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Logo overig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8" name="Afbeelding" descr="Afbeeldi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9159318" y="2813567"/>
            <a:ext cx="1043996" cy="15138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1" name="Groepeer" hidden="0"/>
          <p:cNvGrpSpPr/>
          <p:nvPr isPhoto="0" userDrawn="0"/>
        </p:nvGrpSpPr>
        <p:grpSpPr bwMode="auto">
          <a:xfrm>
            <a:off x="12364475" y="4771670"/>
            <a:ext cx="8383419" cy="1674683"/>
            <a:chOff x="0" y="0"/>
            <a:chExt cx="8383417" cy="1674681"/>
          </a:xfrm>
        </p:grpSpPr>
        <p:pic>
          <p:nvPicPr>
            <p:cNvPr id="219" name="Afbeelding" descr="Afbeelding" hidden="0"/>
            <p:cNvPicPr>
              <a:picLocks noChangeAspect="1"/>
            </p:cNvPicPr>
            <p:nvPr isPhoto="0" userDrawn="0"/>
          </p:nvPicPr>
          <p:blipFill>
            <a:blip r:embed="rId3"/>
            <a:stretch/>
          </p:blipFill>
          <p:spPr bwMode="auto">
            <a:xfrm>
              <a:off x="0" y="0"/>
              <a:ext cx="2465455" cy="16746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0" name="This project has received funding from the European Union’s Horizon 2020 research and innovation programme under grant agreement no. XXXXXX." hidden="0"/>
            <p:cNvSpPr txBox="1"/>
            <p:nvPr isPhoto="0" userDrawn="0"/>
          </p:nvSpPr>
          <p:spPr bwMode="auto">
            <a:xfrm>
              <a:off x="2613704" y="141940"/>
              <a:ext cx="5769714" cy="1390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6">
                <a:defRPr sz="2000">
                  <a:solidFill>
                    <a:srgbClr val="0365C0"/>
                  </a:solidFill>
                </a:defRPr>
              </a:lvl1pPr>
            </a:lstStyle>
            <a:p>
              <a:pPr>
                <a:defRPr/>
              </a:pPr>
              <a:r>
                <a:rPr/>
                <a:t>This project has received funding from the European Union’s Horizon 2020 research and innovation programme under grant agreement no. XXXXXX.</a:t>
              </a:r>
              <a:endParaRPr/>
            </a:p>
          </p:txBody>
        </p:sp>
      </p:grpSp>
      <p:pic>
        <p:nvPicPr>
          <p:cNvPr id="222" name="Afbeelding" descr="Afbeelding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12416162" y="3045827"/>
            <a:ext cx="5164385" cy="1049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Afbeelding" descr="Afbeelding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4324677" y="2740047"/>
            <a:ext cx="5499353" cy="1386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Afbeelding" descr="Afbeelding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4323088" y="4847454"/>
            <a:ext cx="6096837" cy="1386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Afbeelding" descr="Afbeelding" hidden="0"/>
          <p:cNvPicPr>
            <a:picLocks noChangeAspect="1"/>
          </p:cNvPicPr>
          <p:nvPr isPhoto="0" userDrawn="0"/>
        </p:nvPicPr>
        <p:blipFill>
          <a:blip r:embed="rId7"/>
          <a:stretch/>
        </p:blipFill>
        <p:spPr bwMode="auto">
          <a:xfrm>
            <a:off x="4283804" y="6954859"/>
            <a:ext cx="5581099" cy="1386426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Blanco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0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285595" y="634562"/>
            <a:ext cx="1303735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196548" y="705999"/>
            <a:ext cx="18473417" cy="13215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42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3240642" y="2798625"/>
            <a:ext cx="18385229" cy="1023830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  <a:lvl2pPr marL="0" indent="0">
              <a:buSzTx/>
              <a:buNone/>
            </a:lvl2pPr>
            <a:lvl3pPr marL="0" indent="0">
              <a:buSzTx/>
              <a:buNone/>
            </a:lvl3pPr>
            <a:lvl4pPr marL="0" indent="0">
              <a:buSzTx/>
              <a:buNone/>
              <a:defRPr sz="3600"/>
            </a:lvl4pPr>
            <a:lvl5pPr marL="0" indent="0">
              <a:buSzTx/>
              <a:buNone/>
              <a:defRPr sz="32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43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0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54103" y="13073062"/>
            <a:ext cx="466269" cy="477671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Helvetica Neue Light"/>
                <a:ea typeface="Helvetica Neue Light"/>
                <a:cs typeface="Helvetica Neue Light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itle &amp; Subtitl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7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1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58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4833937" y="7090171"/>
            <a:ext cx="14716126" cy="15894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SzTx/>
              <a:buNone/>
              <a:defRPr sz="5200">
                <a:latin typeface="Helvetica Neue"/>
                <a:ea typeface="Helvetica Neue"/>
                <a:cs typeface="Helvetica Neue"/>
              </a:defRPr>
            </a:lvl1pPr>
            <a:lvl2pPr marL="0" indent="0" algn="ctr">
              <a:lnSpc>
                <a:spcPct val="100000"/>
              </a:lnSpc>
              <a:buSzTx/>
              <a:buNone/>
              <a:defRPr sz="5200">
                <a:latin typeface="Helvetica Neue"/>
                <a:ea typeface="Helvetica Neue"/>
                <a:cs typeface="Helvetica Neue"/>
              </a:defRPr>
            </a:lvl2pPr>
            <a:lvl3pPr marL="0" indent="0" algn="ctr">
              <a:lnSpc>
                <a:spcPct val="100000"/>
              </a:lnSpc>
              <a:buSzTx/>
              <a:buNone/>
              <a:defRPr sz="5200">
                <a:latin typeface="Helvetica Neue"/>
                <a:ea typeface="Helvetica Neue"/>
                <a:cs typeface="Helvetica Neue"/>
              </a:defRPr>
            </a:lvl3pPr>
            <a:lvl4pPr marL="0" indent="0" algn="ctr">
              <a:lnSpc>
                <a:spcPct val="100000"/>
              </a:lnSpc>
              <a:buSzTx/>
              <a:buNone/>
              <a:defRPr sz="5200">
                <a:latin typeface="Helvetica Neue"/>
                <a:ea typeface="Helvetica Neue"/>
                <a:cs typeface="Helvetica Neue"/>
              </a:defRPr>
            </a:lvl4pPr>
            <a:lvl5pPr marL="0" indent="0" algn="ctr">
              <a:lnSpc>
                <a:spcPct val="100000"/>
              </a:lnSpc>
              <a:buSzTx/>
              <a:buNone/>
              <a:defRPr sz="5200">
                <a:latin typeface="Helvetica Neue"/>
                <a:ea typeface="Helvetica Neue"/>
                <a:cs typeface="Helvetica Neue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59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54103" y="13073062"/>
            <a:ext cx="466269" cy="477671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Helvetica Neue Thin"/>
                <a:ea typeface="Helvetica Neue Thin"/>
                <a:cs typeface="Helvetica Neue Thin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itel &amp; subtite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1" y="5679281"/>
            <a:ext cx="14912579" cy="144661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67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4762500" y="7661671"/>
            <a:ext cx="14912579" cy="296465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None/>
            </a:lvl1pPr>
            <a:lvl2pPr marL="0" indent="0" algn="ctr">
              <a:lnSpc>
                <a:spcPct val="100000"/>
              </a:lnSpc>
              <a:buSzTx/>
              <a:buNone/>
              <a:defRPr sz="3200"/>
            </a:lvl2pPr>
            <a:lvl3pPr marL="0" indent="0" algn="ctr">
              <a:lnSpc>
                <a:spcPct val="100000"/>
              </a:lnSpc>
              <a:buSzTx/>
              <a:buNone/>
              <a:defRPr sz="2400"/>
            </a:lvl3pPr>
            <a:lvl4pPr marL="0" indent="0" algn="ctr">
              <a:lnSpc>
                <a:spcPct val="100000"/>
              </a:lnSpc>
              <a:buSzTx/>
              <a:buNone/>
              <a:defRPr sz="2400"/>
            </a:lvl4pPr>
            <a:lvl5pPr marL="0" indent="0" algn="ctr">
              <a:lnSpc>
                <a:spcPct val="100000"/>
              </a:lnSpc>
              <a:buSzTx/>
              <a:buNone/>
              <a:defRPr sz="24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68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itel &amp; subtite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1" y="5679281"/>
            <a:ext cx="14912579" cy="144661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76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4762500" y="7661671"/>
            <a:ext cx="14912579" cy="296465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None/>
              <a:defRPr>
                <a:latin typeface="Maax Regular"/>
                <a:ea typeface="Maax Regular"/>
                <a:cs typeface="Maax Regular"/>
              </a:defRPr>
            </a:lvl1pPr>
            <a:lvl2pPr marL="0" indent="0" algn="ctr">
              <a:lnSpc>
                <a:spcPct val="100000"/>
              </a:lnSpc>
              <a:buSzTx/>
              <a:buNone/>
              <a:defRPr sz="3200">
                <a:latin typeface="Maax Regular"/>
                <a:ea typeface="Maax Regular"/>
                <a:cs typeface="Maax Regular"/>
              </a:defRPr>
            </a:lvl2pPr>
            <a:lvl3pPr marL="0" indent="0" algn="ctr">
              <a:lnSpc>
                <a:spcPct val="100000"/>
              </a:lnSpc>
              <a:buSzTx/>
              <a:buNone/>
              <a:defRPr sz="2400">
                <a:latin typeface="Maax Regular"/>
                <a:ea typeface="Maax Regular"/>
                <a:cs typeface="Maax Regular"/>
              </a:defRPr>
            </a:lvl3pPr>
            <a:lvl4pPr marL="0" indent="0" algn="ctr">
              <a:lnSpc>
                <a:spcPct val="100000"/>
              </a:lnSpc>
              <a:buSzTx/>
              <a:buNone/>
              <a:defRPr sz="2400">
                <a:latin typeface="Maax Regular"/>
                <a:ea typeface="Maax Regular"/>
                <a:cs typeface="Maax Regular"/>
              </a:defRPr>
            </a:lvl4pPr>
            <a:lvl5pPr marL="0" indent="0" algn="ctr">
              <a:lnSpc>
                <a:spcPct val="100000"/>
              </a:lnSpc>
              <a:buSzTx/>
              <a:buNone/>
              <a:defRPr sz="2400">
                <a:latin typeface="Maax Regular"/>
                <a:ea typeface="Maax Regular"/>
                <a:cs typeface="Maax 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77" name="Dianummer" hidden="0"/>
          <p:cNvSpPr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2011620" y="13019484"/>
            <a:ext cx="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fill="norm" stroke="1" extrusionOk="0">
                <a:moveTo>
                  <a:pt x="0" y="0"/>
                </a:moveTo>
                <a:lnTo>
                  <a:pt x="0" y="0"/>
                </a:lnTo>
                <a:lnTo>
                  <a:pt x="0" y="21600"/>
                </a:lnTo>
                <a:lnTo>
                  <a:pt x="0" y="21600"/>
                </a:lnTo>
                <a:close/>
              </a:path>
            </a:pathLst>
          </a:custGeom>
        </p:spPr>
        <p:txBody>
          <a:bodyPr wrap="square"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 met bullet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3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563041" y="579232"/>
            <a:ext cx="1303735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295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>
            <a:lvl1pPr marL="440972" indent="-440972">
              <a:defRPr>
                <a:latin typeface="Maax-Regular"/>
                <a:ea typeface="Maax-Regular"/>
                <a:cs typeface="Maax-Regular"/>
              </a:defRPr>
            </a:lvl1pPr>
            <a:lvl2pPr>
              <a:defRPr>
                <a:latin typeface="Maax-Regular"/>
                <a:ea typeface="Maax-Regular"/>
                <a:cs typeface="Maax-Regular"/>
              </a:defRPr>
            </a:lvl2pPr>
            <a:lvl3pPr>
              <a:defRPr>
                <a:latin typeface="Maax-Regular"/>
                <a:ea typeface="Maax-Regular"/>
                <a:cs typeface="Maax-Regular"/>
              </a:defRPr>
            </a:lvl3pPr>
            <a:lvl4pPr>
              <a:defRPr>
                <a:latin typeface="Maax-Regular"/>
                <a:ea typeface="Maax-Regular"/>
                <a:cs typeface="Maax-Regular"/>
              </a:defRPr>
            </a:lvl4pPr>
            <a:lvl5pPr>
              <a:defRPr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296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3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285595" y="634562"/>
            <a:ext cx="1303735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196548" y="705999"/>
            <a:ext cx="18473417" cy="13215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05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3240642" y="2798625"/>
            <a:ext cx="18385229" cy="1023830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1pPr>
            <a:lvl2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2pPr>
            <a:lvl3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3pPr>
            <a:lvl4pPr marL="0" indent="0">
              <a:buSzTx/>
              <a:buNone/>
              <a:defRPr sz="3600">
                <a:latin typeface="Maax-Regular"/>
                <a:ea typeface="Maax-Regular"/>
                <a:cs typeface="Maax-Regular"/>
              </a:defRPr>
            </a:lvl4pPr>
            <a:lvl5pPr marL="0" indent="0">
              <a:buSzTx/>
              <a:buNone/>
              <a:defRPr sz="3200"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306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 met bullet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3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512343" y="678656"/>
            <a:ext cx="1303736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15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>
            <a:lvl1pPr marL="440972" indent="-440972">
              <a:defRPr>
                <a:latin typeface="Maax-Regular"/>
                <a:ea typeface="Maax-Regular"/>
                <a:cs typeface="Maax-Regular"/>
              </a:defRPr>
            </a:lvl1pPr>
            <a:lvl2pPr>
              <a:defRPr>
                <a:latin typeface="Maax-Regular"/>
                <a:ea typeface="Maax-Regular"/>
                <a:cs typeface="Maax-Regular"/>
              </a:defRPr>
            </a:lvl2pPr>
            <a:lvl3pPr>
              <a:defRPr>
                <a:latin typeface="Maax-Regular"/>
                <a:ea typeface="Maax-Regular"/>
                <a:cs typeface="Maax-Regular"/>
              </a:defRPr>
            </a:lvl3pPr>
            <a:lvl4pPr>
              <a:defRPr>
                <a:latin typeface="Maax-Regular"/>
                <a:ea typeface="Maax-Regular"/>
                <a:cs typeface="Maax-Regular"/>
              </a:defRPr>
            </a:lvl4pPr>
            <a:lvl5pPr>
              <a:defRPr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316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 Full-size Foto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3" name="38184541742_74f1d1801e_b.jp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6" y="0"/>
            <a:ext cx="20614106" cy="13769579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32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1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512343" y="678656"/>
            <a:ext cx="1303736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5423296" y="750093"/>
            <a:ext cx="15050501" cy="13215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33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5423296" y="2732484"/>
            <a:ext cx="15050501" cy="1023830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1pPr>
            <a:lvl2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2pPr>
            <a:lvl3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3pPr>
            <a:lvl4pPr marL="0" indent="0">
              <a:buSzTx/>
              <a:buNone/>
              <a:defRPr sz="3600">
                <a:latin typeface="Maax-Regular"/>
                <a:ea typeface="Maax-Regular"/>
                <a:cs typeface="Maax-Regular"/>
              </a:defRPr>
            </a:lvl4pPr>
            <a:lvl5pPr marL="0" indent="0">
              <a:buSzTx/>
              <a:buNone/>
              <a:defRPr sz="3200"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33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Make horizonta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1" name="38160515456_86d63f92a9_b.jp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2955538" y="1957806"/>
            <a:ext cx="18942912" cy="12653275"/>
          </a:xfrm>
          <a:prstGeom prst="rect">
            <a:avLst/>
          </a:prstGeom>
        </p:spPr>
        <p:txBody>
          <a:bodyPr lIns="91439" tIns="45719" rIns="91439" bIns="45719"/>
          <a:lstStyle/>
          <a:p>
            <a:pPr>
              <a:defRPr/>
            </a:pPr>
            <a:endParaRPr/>
          </a:p>
        </p:txBody>
      </p:sp>
      <p:sp>
        <p:nvSpPr>
          <p:cNvPr id="34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940968" y="1321593"/>
            <a:ext cx="16852903" cy="13037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43" name="we make sensors" hidden="0"/>
          <p:cNvSpPr txBox="1">
            <a:spLocks noGrp="1"/>
          </p:cNvSpPr>
          <p:nvPr isPhoto="0" userDrawn="0">
            <p:ph type="body" sz="quarter" idx="22" hasCustomPrompt="0"/>
          </p:nvPr>
        </p:nvSpPr>
        <p:spPr bwMode="auto">
          <a:xfrm>
            <a:off x="3923109" y="375046"/>
            <a:ext cx="16852902" cy="87572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buSzTx/>
              <a:buNone/>
              <a:defRPr>
                <a:solidFill>
                  <a:srgbClr val="E9332C"/>
                </a:solidFill>
                <a:latin typeface="Waax Medium"/>
                <a:ea typeface="Waax Medium"/>
                <a:cs typeface="Waax Medium"/>
              </a:defRPr>
            </a:pPr>
            <a:r>
              <a:rPr/>
              <a:t>we make </a:t>
            </a:r>
            <a:r>
              <a:rPr>
                <a:solidFill>
                  <a:srgbClr val="000000"/>
                </a:solidFill>
              </a:rPr>
              <a:t>sensors</a:t>
            </a:r>
            <a:endParaRPr/>
          </a:p>
        </p:txBody>
      </p:sp>
      <p:sp>
        <p:nvSpPr>
          <p:cNvPr id="34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ekst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1" name="droppedImage.pdf" descr="droppedImage.pdf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6057146" y="3357315"/>
            <a:ext cx="733352" cy="733352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7132058" y="3397499"/>
            <a:ext cx="10391299" cy="743398"/>
          </a:xfrm>
          <a:prstGeom prst="rect">
            <a:avLst/>
          </a:prstGeom>
        </p:spPr>
        <p:txBody>
          <a:bodyPr lIns="40183" tIns="40183" rIns="40183" bIns="40183"/>
          <a:lstStyle>
            <a:lvl1pPr>
              <a:defRPr sz="6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53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7156860" y="4574601"/>
            <a:ext cx="10341693" cy="5759049"/>
          </a:xfrm>
          <a:prstGeom prst="rect">
            <a:avLst/>
          </a:prstGeom>
        </p:spPr>
        <p:txBody>
          <a:bodyPr lIns="40183" tIns="40183" rIns="40183" bIns="40183"/>
          <a:lstStyle>
            <a:lvl1pPr marL="0" indent="0">
              <a:buSzTx/>
              <a:buNone/>
              <a:defRPr sz="4400">
                <a:latin typeface="Maax-Regular"/>
                <a:ea typeface="Maax-Regular"/>
                <a:cs typeface="Maax-Regular"/>
              </a:defRPr>
            </a:lvl1pPr>
            <a:lvl2pPr marL="0" indent="0">
              <a:buSzTx/>
              <a:buNone/>
              <a:defRPr sz="3800">
                <a:latin typeface="Maax-Regular"/>
                <a:ea typeface="Maax-Regular"/>
                <a:cs typeface="Maax-Regular"/>
              </a:defRPr>
            </a:lvl2pPr>
            <a:lvl3pPr marL="0" indent="0">
              <a:buSzTx/>
              <a:buNone/>
              <a:defRPr sz="3200">
                <a:latin typeface="Maax-Regular"/>
                <a:ea typeface="Maax-Regular"/>
                <a:cs typeface="Maax-Regular"/>
              </a:defRPr>
            </a:lvl3pPr>
            <a:lvl4pPr marL="0" indent="0">
              <a:buSzTx/>
              <a:buNone/>
              <a:defRPr sz="3000">
                <a:latin typeface="Maax-Regular"/>
                <a:ea typeface="Maax-Regular"/>
                <a:cs typeface="Maax-Regular"/>
              </a:defRPr>
            </a:lvl4pPr>
            <a:lvl5pPr marL="0" indent="0">
              <a:buSzTx/>
              <a:buNone/>
              <a:defRPr sz="2800"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35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2003397" y="10323834"/>
            <a:ext cx="367159" cy="359769"/>
          </a:xfrm>
          <a:prstGeom prst="rect">
            <a:avLst/>
          </a:prstGeom>
        </p:spPr>
        <p:txBody>
          <a:bodyPr lIns="40183" tIns="40183" rIns="40183" bIns="40183"/>
          <a:lstStyle>
            <a:lvl1pPr>
              <a:defRPr sz="1800"/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x" userDrawn="1">
  <p:cSld name="Titel &amp; subtite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1" y="5679281"/>
            <a:ext cx="14912579" cy="1446610"/>
          </a:xfrm>
          <a:prstGeom prst="rect">
            <a:avLst/>
          </a:prstGeom>
        </p:spPr>
        <p:txBody>
          <a:bodyPr anchor="b"/>
          <a:lstStyle>
            <a:lvl1pPr algn="ctr">
              <a:defRPr sz="9000">
                <a:solidFill>
                  <a:srgbClr val="000000"/>
                </a:solidFill>
                <a:latin typeface="Waax Medium"/>
                <a:ea typeface="Waax Medium"/>
                <a:cs typeface="Waax Medium"/>
              </a:defRPr>
            </a:lvl1pPr>
          </a:lstStyle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362" name="Hoofdtekst - niveau één…" hidden="0"/>
          <p:cNvSpPr txBox="1">
            <a:spLocks noGrp="1"/>
          </p:cNvSpPr>
          <p:nvPr isPhoto="0" userDrawn="0">
            <p:ph type="body" sz="quarter" idx="1" hasCustomPrompt="0"/>
          </p:nvPr>
        </p:nvSpPr>
        <p:spPr bwMode="auto">
          <a:xfrm>
            <a:off x="4762500" y="7661671"/>
            <a:ext cx="14912579" cy="296465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None/>
              <a:defRPr>
                <a:latin typeface="Maax-Regular"/>
                <a:ea typeface="Maax-Regular"/>
                <a:cs typeface="Maax-Regular"/>
              </a:defRPr>
            </a:lvl1pPr>
            <a:lvl2pPr marL="0" indent="0" algn="ctr">
              <a:lnSpc>
                <a:spcPct val="100000"/>
              </a:lnSpc>
              <a:buSzTx/>
              <a:buNone/>
              <a:defRPr sz="3200">
                <a:latin typeface="Maax-Regular"/>
                <a:ea typeface="Maax-Regular"/>
                <a:cs typeface="Maax-Regular"/>
              </a:defRPr>
            </a:lvl2pPr>
            <a:lvl3pPr marL="0" indent="0" algn="ctr">
              <a:lnSpc>
                <a:spcPct val="100000"/>
              </a:lnSpc>
              <a:buSzTx/>
              <a:buNone/>
              <a:defRPr sz="2400">
                <a:latin typeface="Maax-Regular"/>
                <a:ea typeface="Maax-Regular"/>
                <a:cs typeface="Maax-Regular"/>
              </a:defRPr>
            </a:lvl3pPr>
            <a:lvl4pPr marL="0" indent="0" algn="ctr">
              <a:lnSpc>
                <a:spcPct val="100000"/>
              </a:lnSpc>
              <a:buSzTx/>
              <a:buNone/>
              <a:defRPr sz="2400">
                <a:latin typeface="Maax-Regular"/>
                <a:ea typeface="Maax-Regular"/>
                <a:cs typeface="Maax-Regular"/>
              </a:defRPr>
            </a:lvl4pPr>
            <a:lvl5pPr marL="0" indent="0" algn="ctr">
              <a:lnSpc>
                <a:spcPct val="100000"/>
              </a:lnSpc>
              <a:buSzTx/>
              <a:buNone/>
              <a:defRPr sz="2400"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pic>
        <p:nvPicPr>
          <p:cNvPr id="363" name="Waag-Futurelab_RGB_black.png" descr="Waag-Futurelab_RGB_black.p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5643682" y="1107281"/>
            <a:ext cx="14287501" cy="3446860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theme" Target="../theme/theme1.xml"/><Relationship Id="rId3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droppedImage.pdf" descr="droppedImage.pdf" hidden="0"/>
          <p:cNvPicPr>
            <a:picLocks noChangeAspect="1"/>
          </p:cNvPicPr>
          <p:nvPr isPhoto="0" userDrawn="0"/>
        </p:nvPicPr>
        <p:blipFill>
          <a:blip r:embed="rId39"/>
          <a:stretch/>
        </p:blipFill>
        <p:spPr bwMode="auto">
          <a:xfrm>
            <a:off x="1598483" y="759023"/>
            <a:ext cx="1303735" cy="130373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5423296" y="750093"/>
            <a:ext cx="15220584" cy="1321595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/>
          <a:lstStyle/>
          <a:p>
            <a:pPr>
              <a:defRPr/>
            </a:pPr>
            <a:r>
              <a:rPr/>
              <a:t>Titeltekst</a:t>
            </a:r>
            <a:endParaRPr/>
          </a:p>
        </p:txBody>
      </p:sp>
      <p:sp>
        <p:nvSpPr>
          <p:cNvPr id="4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5423296" y="2732484"/>
            <a:ext cx="15220584" cy="10325580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/>
          <a:lstStyle>
            <a:lvl2pPr marL="754062" indent="-436562">
              <a:defRPr sz="4400"/>
            </a:lvl2pPr>
            <a:lvl3pPr marL="1065892" indent="-430892">
              <a:defRPr sz="3800"/>
            </a:lvl3pPr>
            <a:lvl4pPr marL="1375833" indent="-423333">
              <a:defRPr sz="3200"/>
            </a:lvl4pPr>
            <a:lvl5pPr marL="1702954" indent="-432954">
              <a:defRPr sz="3000"/>
            </a:lvl5pPr>
          </a:lstStyle>
          <a:p>
            <a:pPr>
              <a:defRPr/>
            </a:pPr>
            <a:r>
              <a:rPr/>
              <a:t>Hoofdtekst - niveau één</a:t>
            </a:r>
            <a:endParaRPr/>
          </a:p>
          <a:p>
            <a:pPr lvl="1">
              <a:defRPr/>
            </a:pPr>
            <a:r>
              <a:rPr/>
              <a:t>Hoofdtekst - niveau twee</a:t>
            </a:r>
            <a:endParaRPr/>
          </a:p>
          <a:p>
            <a:pPr lvl="2">
              <a:defRPr/>
            </a:pPr>
            <a:r>
              <a:rPr/>
              <a:t>Hoofdtekst - niveau drie</a:t>
            </a:r>
            <a:endParaRPr/>
          </a:p>
          <a:p>
            <a:pPr lvl="3">
              <a:defRPr/>
            </a:pPr>
            <a:r>
              <a:rPr/>
              <a:t>Hoofdtekst - niveau vier</a:t>
            </a:r>
            <a:endParaRPr/>
          </a:p>
          <a:p>
            <a:pPr lvl="4">
              <a:defRPr/>
            </a:pPr>
            <a:r>
              <a:rPr/>
              <a:t>Hoofdtekst - niveau vijf</a:t>
            </a:r>
            <a:endParaRPr/>
          </a:p>
        </p:txBody>
      </p:sp>
      <p:sp>
        <p:nvSpPr>
          <p:cNvPr id="5" name="Dianummer" hidden="0"/>
          <p:cNvSpPr txBox="1">
            <a:spLocks noGrp="1"/>
          </p:cNvSpPr>
          <p:nvPr isPhoto="0" userDrawn="0">
            <p:ph type="sldNum" sz="quarter" idx="2" hasCustomPrompt="0"/>
          </p:nvPr>
        </p:nvSpPr>
        <p:spPr bwMode="auto">
          <a:xfrm>
            <a:off x="11922555" y="13019484"/>
            <a:ext cx="521031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txStyles>
    <p:titleStyle>
      <a:lvl1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1pPr>
      <a:lvl2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2pPr>
      <a:lvl3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3pPr>
      <a:lvl4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4pPr>
      <a:lvl5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5pPr>
      <a:lvl6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6pPr>
      <a:lvl7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7pPr>
      <a:lvl8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8pPr>
      <a:lvl9pPr marL="0" marR="0" indent="0" algn="l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6600" b="0" i="0" u="none" strike="noStrike" cap="none" spc="0">
          <a:solidFill>
            <a:srgbClr val="E11B22"/>
          </a:solidFill>
          <a:latin typeface="+mj-lt"/>
          <a:ea typeface="+mj-ea"/>
          <a:cs typeface="+mj-cs"/>
        </a:defRPr>
      </a:lvl9pPr>
    </p:titleStyle>
    <p:bodyStyle>
      <a:lvl1pPr marL="190223" marR="0" indent="-190223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1pPr>
      <a:lvl2pPr marL="813593" marR="0" indent="-496093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2pPr>
      <a:lvl3pPr marL="1201964" marR="0" indent="-566964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3pPr>
      <a:lvl4pPr marL="1613958" marR="0" indent="-661458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4pPr>
      <a:lvl5pPr marL="1991591" marR="0" indent="-721591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5pPr>
      <a:lvl6pPr marL="2248958" marR="0" indent="-661458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6pPr>
      <a:lvl7pPr marL="2566458" marR="0" indent="-661458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7pPr>
      <a:lvl8pPr marL="2883958" marR="0" indent="-661458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8pPr>
      <a:lvl9pPr marL="3201458" marR="0" indent="-661458" algn="l" defTabSz="821531">
        <a:lnSpc>
          <a:spcPct val="12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defRPr sz="5000" b="0" i="0" u="none" strike="noStrike" cap="none" spc="0">
          <a:solidFill>
            <a:srgbClr val="000000"/>
          </a:solidFill>
          <a:latin typeface="+mj-lt"/>
          <a:ea typeface="+mj-ea"/>
          <a:cs typeface="+mj-cs"/>
        </a:defRPr>
      </a:lvl9pPr>
    </p:bodyStyle>
    <p:otherStyle>
      <a:lvl1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0" algn="ctr" defTabSz="82153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1.png"/><Relationship Id="rId3" Type="http://schemas.openxmlformats.org/officeDocument/2006/relationships/image" Target="../media/image1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3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3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4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41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42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hyperlink" Target="https://hollandse-luchten.org/kaart/" TargetMode="External"/><Relationship Id="rId3" Type="http://schemas.openxmlformats.org/officeDocument/2006/relationships/hyperlink" Target="https://samenmeten.rivm.nl/dataportaal/" TargetMode="External"/><Relationship Id="rId4" Type="http://schemas.openxmlformats.org/officeDocument/2006/relationships/hyperlink" Target="https://knowyourair.net/" TargetMode="Externa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4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hyperlink" Target="https://maps.amsterdam.nl/no2/?LANG=nl" TargetMode="External"/><Relationship Id="rId5" Type="http://schemas.openxmlformats.org/officeDocument/2006/relationships/hyperlink" Target="https://www.luchtmeetnet.nl/meetpunten?component=NO2Buisje" TargetMode="Externa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48.pn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49.pn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50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73" name="logo-hollandse-luchten.png" descr="logo-hollandse-luchten.p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797102" y="2004478"/>
            <a:ext cx="16789794" cy="6958854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GLOBE Scholenbijeenkomst…" hidden="0"/>
          <p:cNvSpPr txBox="1"/>
          <p:nvPr isPhoto="0" userDrawn="0"/>
        </p:nvSpPr>
        <p:spPr bwMode="auto">
          <a:xfrm>
            <a:off x="6866543" y="10131132"/>
            <a:ext cx="10652023" cy="101603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>
              <a:defRPr/>
            </a:pPr>
            <a:r>
              <a:rPr lang="en-US"/>
              <a:t>Bijeenkomst II</a:t>
            </a:r>
            <a:r>
              <a:rPr lang="en-US"/>
              <a:t> </a:t>
            </a:r>
            <a:r>
              <a:rPr lang="en-US"/>
              <a:t>nieuwe</a:t>
            </a:r>
            <a:r>
              <a:rPr lang="en-US"/>
              <a:t> </a:t>
            </a:r>
            <a:r>
              <a:rPr lang="en-US"/>
              <a:t>meetperiode Haarlem</a:t>
            </a:r>
            <a:endParaRPr lang="en-US"/>
          </a:p>
          <a:p>
            <a:pPr>
              <a:defRPr/>
            </a:pPr>
            <a:r>
              <a:rPr lang="en-US"/>
              <a:t>13 December 2022</a:t>
            </a:r>
            <a:endParaRPr/>
          </a:p>
        </p:txBody>
      </p:sp>
      <p:pic>
        <p:nvPicPr>
          <p:cNvPr id="375" name="Screenshot 2019-07-18 at 13.45.05.png" descr="Screenshot 2019-07-18 at 13.45.05.png" hidden="0"/>
          <p:cNvPicPr>
            <a:picLocks noChangeAspect="1"/>
          </p:cNvPicPr>
          <p:nvPr isPhoto="0" userDrawn="0"/>
        </p:nvPicPr>
        <p:blipFill>
          <a:blip r:embed="rId3"/>
          <a:srcRect l="1396" t="5945" r="77229" b="81767"/>
          <a:stretch/>
        </p:blipFill>
        <p:spPr bwMode="auto">
          <a:xfrm>
            <a:off x="1942714" y="9952000"/>
            <a:ext cx="5548169" cy="1373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29530013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16480221" y="9797348"/>
            <a:ext cx="6974064" cy="16824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tretch/>
        </p:blipFill>
        <p:spPr bwMode="auto">
          <a:xfrm>
            <a:off x="4794701" y="2374751"/>
            <a:ext cx="11041045" cy="1104104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5000">
                <a:latin typeface="Waax Medium"/>
                <a:ea typeface="Waax Medium"/>
                <a:cs typeface="Waax Medium"/>
              </a:rPr>
              <a:t>Ben je nog niet eerder geweest? Wil je </a:t>
            </a:r>
            <a:r>
              <a:rPr lang="en-US" sz="5000">
                <a:latin typeface="Waax Medium"/>
                <a:ea typeface="Waax Medium"/>
                <a:cs typeface="Waax Medium"/>
              </a:rPr>
              <a:t>alsjeblieft</a:t>
            </a:r>
            <a:r>
              <a:rPr lang="en-US" sz="5000">
                <a:latin typeface="Waax Medium"/>
                <a:ea typeface="Waax Medium"/>
                <a:cs typeface="Waax Medium"/>
              </a:rPr>
              <a:t> de </a:t>
            </a:r>
            <a:r>
              <a:rPr lang="en-US" sz="5000">
                <a:latin typeface="Waax Medium"/>
                <a:ea typeface="Waax Medium"/>
                <a:cs typeface="Waax Medium"/>
              </a:rPr>
              <a:t>vragenlijst</a:t>
            </a:r>
            <a:r>
              <a:rPr lang="en-US" sz="5000">
                <a:latin typeface="Waax Medium"/>
                <a:ea typeface="Waax Medium"/>
                <a:cs typeface="Waax Medium"/>
              </a:rPr>
              <a:t> </a:t>
            </a:r>
            <a:r>
              <a:rPr lang="en-US" sz="5000">
                <a:latin typeface="Waax Medium"/>
                <a:ea typeface="Waax Medium"/>
                <a:cs typeface="Waax Medium"/>
              </a:rPr>
              <a:t>invullen</a:t>
            </a:r>
            <a:r>
              <a:rPr lang="en-US" sz="5000">
                <a:latin typeface="Waax Medium"/>
                <a:ea typeface="Waax Medium"/>
                <a:cs typeface="Waax Medium"/>
              </a:rPr>
              <a:t> </a:t>
            </a:r>
            <a:r>
              <a:rPr lang="en-US" sz="5000">
                <a:latin typeface="Waax Medium"/>
                <a:ea typeface="Waax Medium"/>
                <a:cs typeface="Waax Medium"/>
              </a:rPr>
              <a:t>voor</a:t>
            </a:r>
            <a:r>
              <a:rPr lang="en-US" sz="5000">
                <a:latin typeface="Waax Medium"/>
                <a:ea typeface="Waax Medium"/>
                <a:cs typeface="Waax Medium"/>
              </a:rPr>
              <a:t> we </a:t>
            </a:r>
            <a:r>
              <a:rPr lang="en-US" sz="5000">
                <a:latin typeface="Waax Medium"/>
                <a:ea typeface="Waax Medium"/>
                <a:cs typeface="Waax Medium"/>
              </a:rPr>
              <a:t>beginnen</a:t>
            </a:r>
            <a:r>
              <a:rPr lang="en-US" sz="5000">
                <a:latin typeface="Waax Medium"/>
                <a:ea typeface="Waax Medium"/>
                <a:cs typeface="Waax Medium"/>
              </a:rPr>
              <a:t>?</a:t>
            </a:r>
            <a:endParaRPr sz="5000">
              <a:latin typeface="Waax Medium"/>
              <a:ea typeface="Waax Medium"/>
              <a:cs typeface="Waax Medium"/>
            </a:endParaRPr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 anchor="ctr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defRPr/>
            </a:pPr>
            <a:endParaRPr lang="en-US" sz="1300">
              <a:solidFill>
                <a:srgbClr val="522E91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  <a:defRPr/>
            </a:pPr>
            <a:endParaRPr lang="en-US" sz="1300">
              <a:solidFill>
                <a:srgbClr val="522E91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  <a:defRPr/>
            </a:pPr>
            <a:endParaRPr lang="en-US" sz="1300">
              <a:solidFill>
                <a:srgbClr val="522E91"/>
              </a:solidFill>
            </a:endParaRPr>
          </a:p>
        </p:txBody>
      </p:sp>
      <p:sp>
        <p:nvSpPr>
          <p:cNvPr id="5" name="TextBox 4" hidden="0"/>
          <p:cNvSpPr txBox="1"/>
          <p:nvPr isPhoto="0" userDrawn="0"/>
        </p:nvSpPr>
        <p:spPr bwMode="auto">
          <a:xfrm>
            <a:off x="15835743" y="3208644"/>
            <a:ext cx="8336277" cy="57942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/>
            </a:pPr>
            <a:endParaRPr sz="4600">
              <a:latin typeface="Maax Regular"/>
              <a:ea typeface="Maax Regular"/>
              <a:cs typeface="Maax Regular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  <a:defRPr/>
            </a:pPr>
            <a:r>
              <a:rPr lang="nl-NL" sz="4600">
                <a:latin typeface="Maax Regular"/>
                <a:ea typeface="Maax Regular"/>
                <a:cs typeface="Maax Regular"/>
              </a:rPr>
              <a:t>form.typeform.com/to</a:t>
            </a:r>
            <a:endParaRPr>
              <a:latin typeface="Maax Regular"/>
              <a:ea typeface="Maax Regular"/>
              <a:cs typeface="Maax Regular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  <a:defRPr/>
            </a:pPr>
            <a:r>
              <a:rPr lang="nl-NL" sz="4600">
                <a:latin typeface="Maax Regular"/>
                <a:ea typeface="Maax Regular"/>
                <a:cs typeface="Maax Regular"/>
              </a:rPr>
              <a:t>/J45fn6oa</a:t>
            </a:r>
            <a:endParaRPr>
              <a:latin typeface="Maax Regular"/>
              <a:ea typeface="Maax Regular"/>
              <a:cs typeface="Maax Regular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  <a:defRPr/>
            </a:pPr>
            <a:endParaRPr sz="4600">
              <a:latin typeface="Maax Regular"/>
              <a:ea typeface="Maax Regular"/>
              <a:cs typeface="Maax Regular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  <a:defRPr/>
            </a:pPr>
            <a:r>
              <a:rPr lang="en-US" sz="4600">
                <a:latin typeface="Maax Regular"/>
                <a:ea typeface="Maax Regular"/>
                <a:cs typeface="Maax Regular"/>
              </a:rPr>
              <a:t>Lukt het niet helemaal? We helpen je graag om het in te vullen!</a:t>
            </a:r>
            <a:endParaRPr sz="4600">
              <a:latin typeface="Maax Regular"/>
              <a:ea typeface="Maax Regular"/>
              <a:cs typeface="Maax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8" name="Inhoud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577733" y="750093"/>
            <a:ext cx="15050501" cy="13215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>
                <a:latin typeface="Waax Medium"/>
                <a:ea typeface="Waax Medium"/>
                <a:cs typeface="Waax Medium"/>
              </a:rPr>
              <a:t>Inhoud</a:t>
            </a:r>
            <a:endParaRPr/>
          </a:p>
        </p:txBody>
      </p:sp>
      <p:sp>
        <p:nvSpPr>
          <p:cNvPr id="379" name="Hollandse Luchten: introductie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3657188" y="2516058"/>
            <a:ext cx="17441840" cy="10238306"/>
          </a:xfrm>
          <a:prstGeom prst="rect">
            <a:avLst/>
          </a:prstGeom>
        </p:spPr>
        <p:txBody>
          <a:bodyPr/>
          <a:lstStyle/>
          <a:p>
            <a:pPr marL="813593" lvl="1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>
                <a:latin typeface="Maax Regular"/>
                <a:ea typeface="Maax Regular"/>
                <a:cs typeface="Maax Regular"/>
              </a:rPr>
              <a:t>Welkom door Maurik van Hal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813592" lvl="1" indent="-496092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>
                <a:latin typeface="Maax Regular"/>
                <a:ea typeface="Maax Regular"/>
                <a:cs typeface="Maax Regular"/>
              </a:rPr>
              <a:t>Nieuwe sensoren en methoden Hollandse Luchten</a:t>
            </a:r>
            <a:endParaRPr lang="en-US">
              <a:latin typeface="Maax Regular"/>
              <a:ea typeface="Maax Regular"/>
              <a:cs typeface="Maax Regular"/>
            </a:endParaRPr>
          </a:p>
          <a:p>
            <a:pPr marL="813591" lvl="1" indent="-496091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Terugkoppeling van de meetvragen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>
                <a:latin typeface="Maax Regular"/>
                <a:ea typeface="Maax Regular"/>
                <a:cs typeface="Maax Regular"/>
              </a:rPr>
              <a:t>Pauze</a:t>
            </a:r>
            <a:r>
              <a:rPr lang="en-US">
                <a:latin typeface="Maax Regular"/>
                <a:ea typeface="Maax Regular"/>
                <a:cs typeface="Maax Regular"/>
              </a:rPr>
              <a:t> met </a:t>
            </a:r>
            <a:r>
              <a:rPr lang="en-US">
                <a:latin typeface="Maax Regular"/>
                <a:ea typeface="Maax Regular"/>
                <a:cs typeface="Maax Regular"/>
              </a:rPr>
              <a:t>koffie</a:t>
            </a:r>
            <a:r>
              <a:rPr lang="en-US">
                <a:latin typeface="Maax Regular"/>
                <a:ea typeface="Maax Regular"/>
                <a:cs typeface="Maax Regular"/>
              </a:rPr>
              <a:t> en thee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  <a:p>
            <a:pPr marL="813592" lvl="3" indent="-496092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>
                <a:latin typeface="Maax Regular"/>
                <a:ea typeface="Maax Regular"/>
                <a:cs typeface="Maax Regular"/>
              </a:rPr>
              <a:t>Ruimte voor nieuwe meetvragen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>
                <a:latin typeface="Maax Regular"/>
                <a:ea typeface="Maax Regular"/>
                <a:cs typeface="Maax Regular"/>
              </a:rPr>
              <a:t>Samen sensoren verdelen</a:t>
            </a:r>
            <a:endParaRPr lang="en-US">
              <a:latin typeface="Maax Regular"/>
              <a:ea typeface="Maax Regular"/>
              <a:cs typeface="Maax Regular"/>
            </a:endParaRPr>
          </a:p>
          <a:p>
            <a:pPr marL="813592" lvl="3" indent="-496092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r>
              <a:rPr lang="en-US">
                <a:latin typeface="Maax Regular"/>
                <a:ea typeface="Maax Regular"/>
                <a:cs typeface="Maax Regular"/>
              </a:rPr>
              <a:t>Vervolg bespreken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  <a:p>
            <a:pPr marL="317500" lvl="3">
              <a:buSzPct val="100000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  <a:p>
            <a:pPr marL="813593" lvl="3" indent="-496093">
              <a:buSzPct val="100000"/>
              <a:buChar char="•"/>
              <a:defRPr sz="5000">
                <a:latin typeface="Waax Medium"/>
                <a:ea typeface="Waax Medium"/>
                <a:cs typeface="Waax Medium"/>
              </a:defRPr>
            </a:pPr>
            <a:endParaRPr>
              <a:latin typeface="Maax Regular"/>
              <a:ea typeface="Maax Regular"/>
              <a:cs typeface="Maax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988469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299006" y="5591239"/>
            <a:ext cx="17785985" cy="1604832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Maurik van Hal </a:t>
            </a:r>
            <a:br>
              <a:rPr/>
            </a:br>
            <a:r>
              <a:rPr/>
              <a:t>Provincie Noord-Holland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097054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42090" y="5573379"/>
            <a:ext cx="17499816" cy="1604833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Wat heb je meegenomen van de vorige bijeenkomst?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8577988" name="Bewoners een platform geven om het gesprek aan te gaan met instituties, experts en bedrijven en zo de fysieke leefomgeving te verbeteren.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3731059" y="3590636"/>
            <a:ext cx="16921879" cy="653472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 lang="nl-NL" sz="8000">
                <a:latin typeface="Maax Regular"/>
                <a:ea typeface="Maax Regular"/>
                <a:cs typeface="Maax Regular"/>
              </a:rPr>
              <a:t>Hollandse Luchten is 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een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project over </a:t>
            </a:r>
            <a:r>
              <a:rPr lang="en-US" sz="8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burgerwetenschap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en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het 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meten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van de 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leefomgeving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met 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sensortechnologie</a:t>
            </a:r>
            <a:r>
              <a:rPr lang="en-US" sz="8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.</a:t>
            </a:r>
            <a:endParaRPr sz="8000">
              <a:latin typeface="Maax Regular"/>
              <a:ea typeface="Maax Regular"/>
              <a:cs typeface="Maax Regular"/>
            </a:endParaRPr>
          </a:p>
        </p:txBody>
      </p:sp>
      <p:sp>
        <p:nvSpPr>
          <p:cNvPr id="1464855446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4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6726709" name="Doel van Hollandse Luchten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1102767" y="1169367"/>
            <a:ext cx="17520591" cy="16734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Het 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doel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 van 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Hollandse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 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Luchten</a:t>
            </a:r>
            <a:r>
              <a:rPr lang="en-US"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 is...</a:t>
            </a:r>
            <a:endParaRPr>
              <a:solidFill>
                <a:schemeClr val="tx1"/>
              </a:solidFill>
              <a:latin typeface="Waax Medium"/>
              <a:ea typeface="Waax Medium"/>
              <a:cs typeface="Waax Medium"/>
            </a:endParaRPr>
          </a:p>
        </p:txBody>
      </p:sp>
      <p:sp>
        <p:nvSpPr>
          <p:cNvPr id="1202539437" name="Bewoners een platform geven om het gesprek aan te gaan met instituties, experts en bedrijven en zo de fysieke leefomgeving te verbeteren.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4511823" y="3753036"/>
            <a:ext cx="15360351" cy="620992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 lang="nl-NL" sz="4800">
                <a:latin typeface="Maax Regular"/>
                <a:ea typeface="Maax Regular"/>
                <a:cs typeface="Maax Regular"/>
              </a:rPr>
              <a:t>…om met behulp van </a:t>
            </a:r>
            <a:r>
              <a:rPr lang="nl-NL" sz="4800" b="0">
                <a:latin typeface="Maax Regular"/>
                <a:ea typeface="Maax Regular"/>
                <a:cs typeface="Maax Regular"/>
              </a:rPr>
              <a:t>burgerwetenschap</a:t>
            </a:r>
            <a:r>
              <a:rPr lang="nl-NL" sz="4800">
                <a:latin typeface="Maax Regular"/>
                <a:ea typeface="Maax Regular"/>
                <a:cs typeface="Maax Regular"/>
              </a:rPr>
              <a:t> een context te creëren waarin bewoners, overheden, experts en bedrijfsleven</a:t>
            </a:r>
            <a:r>
              <a:rPr lang="nl-NL" sz="4800" b="1">
                <a:latin typeface="Maax Regular"/>
                <a:ea typeface="Maax Regular"/>
                <a:cs typeface="Maax Regular"/>
              </a:rPr>
              <a:t> samen kennis opbouwen,</a:t>
            </a:r>
            <a:r>
              <a:rPr lang="nl-NL" sz="4800">
                <a:latin typeface="Maax Regular"/>
                <a:ea typeface="Maax Regular"/>
                <a:cs typeface="Maax Regular"/>
              </a:rPr>
              <a:t> </a:t>
            </a:r>
            <a:r>
              <a:rPr lang="nl-NL" sz="4800" b="1">
                <a:latin typeface="Maax Regular"/>
                <a:ea typeface="Maax Regular"/>
                <a:cs typeface="Maax Regular"/>
              </a:rPr>
              <a:t>dialoog voeren</a:t>
            </a:r>
            <a:r>
              <a:rPr lang="nl-NL" sz="4800">
                <a:latin typeface="Maax Regular"/>
                <a:ea typeface="Maax Regular"/>
                <a:cs typeface="Maax Regular"/>
              </a:rPr>
              <a:t> en </a:t>
            </a:r>
            <a:r>
              <a:rPr lang="nl-NL" sz="4800" b="1">
                <a:latin typeface="Maax Regular"/>
                <a:ea typeface="Maax Regular"/>
                <a:cs typeface="Maax Regular"/>
              </a:rPr>
              <a:t>handelingsperspectieven verbeteren </a:t>
            </a:r>
            <a:r>
              <a:rPr lang="nl-NL" sz="4800">
                <a:latin typeface="Maax Regular"/>
                <a:ea typeface="Maax Regular"/>
                <a:cs typeface="Maax Regular"/>
              </a:rPr>
              <a:t>voor een gezonde fysieke leefomgeving.</a:t>
            </a:r>
            <a:endParaRPr sz="4800">
              <a:latin typeface="Maax Regular"/>
              <a:ea typeface="Maax Regular"/>
              <a:cs typeface="Maax Regular"/>
            </a:endParaRPr>
          </a:p>
        </p:txBody>
      </p:sp>
      <p:sp>
        <p:nvSpPr>
          <p:cNvPr id="1224737139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4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843471" name="Bewoners een platform geven om het gesprek aan te gaan met instituties, experts en bedrijven en zo de fysieke leefomgeving te verbeteren.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5993649" y="3606483"/>
            <a:ext cx="12396699" cy="650303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 lang="nl-NL" sz="8000">
                <a:latin typeface="Maax Regular"/>
                <a:ea typeface="Maax Regular"/>
                <a:cs typeface="Maax Regular"/>
              </a:rPr>
              <a:t>Tegelijkertijd is het een </a:t>
            </a:r>
            <a:r>
              <a:rPr lang="nl-NL" sz="8000" b="1">
                <a:latin typeface="Maax Regular"/>
                <a:ea typeface="Maax Regular"/>
                <a:cs typeface="Maax Regular"/>
              </a:rPr>
              <a:t>onderzoeksproject</a:t>
            </a:r>
            <a:r>
              <a:rPr lang="nl-NL" sz="8000">
                <a:latin typeface="Maax Regular"/>
                <a:ea typeface="Maax Regular"/>
                <a:cs typeface="Maax Regular"/>
              </a:rPr>
              <a:t>, hoe kunnen we dit doel mogelijk maken?</a:t>
            </a:r>
            <a:endParaRPr sz="8000">
              <a:latin typeface="Maax Regular"/>
              <a:ea typeface="Maax Regular"/>
              <a:cs typeface="Maax Regular"/>
            </a:endParaRPr>
          </a:p>
        </p:txBody>
      </p:sp>
      <p:sp>
        <p:nvSpPr>
          <p:cNvPr id="1616897349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4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629414" name="Doel van Hollandse Luchten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>
                <a:solidFill>
                  <a:schemeClr val="tx1"/>
                </a:solidFill>
                <a:latin typeface="Waax Medium"/>
                <a:ea typeface="Waax Medium"/>
                <a:cs typeface="Waax Medium"/>
              </a:rPr>
              <a:t>Meer informatie over Hollandse Luchten?</a:t>
            </a:r>
            <a:endParaRPr>
              <a:solidFill>
                <a:schemeClr val="tx1"/>
              </a:solidFill>
              <a:latin typeface="Waax Medium"/>
              <a:ea typeface="Waax Medium"/>
              <a:cs typeface="Waax Medium"/>
            </a:endParaRPr>
          </a:p>
        </p:txBody>
      </p:sp>
      <p:sp>
        <p:nvSpPr>
          <p:cNvPr id="2040370363" name="Bewoners een platform geven om het gesprek aan te gaan met instituties, experts en bedrijven en zo de fysieke leefomgeving te verbeteren.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 sz="7200">
                <a:solidFill>
                  <a:srgbClr val="7030A0"/>
                </a:solidFill>
                <a:latin typeface="Maax Regular"/>
                <a:ea typeface="Maax Regular"/>
                <a:cs typeface="Maax Regular"/>
              </a:rPr>
              <a:t>www.hollandse</a:t>
            </a:r>
            <a:r>
              <a:rPr lang="nl-NL" sz="7200">
                <a:solidFill>
                  <a:srgbClr val="7030A0"/>
                </a:solidFill>
                <a:latin typeface="Maax Regular"/>
                <a:ea typeface="Maax Regular"/>
                <a:cs typeface="Maax Regular"/>
              </a:rPr>
              <a:t>-luchten.org</a:t>
            </a:r>
            <a:endParaRPr sz="7200">
              <a:solidFill>
                <a:srgbClr val="7030A0"/>
              </a:solidFill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endParaRPr sz="8000">
              <a:latin typeface="Maax Regular"/>
              <a:ea typeface="Maax Regular"/>
              <a:cs typeface="Maax Regular"/>
            </a:endParaRPr>
          </a:p>
        </p:txBody>
      </p:sp>
      <p:sp>
        <p:nvSpPr>
          <p:cNvPr id="354732097" name="" hidden="0"/>
          <p:cNvSpPr/>
          <p:nvPr isPhoto="0" userDrawn="0"/>
        </p:nvSpPr>
        <p:spPr bwMode="auto">
          <a:xfrm flipH="0" flipV="0">
            <a:off x="17487855" y="12047910"/>
            <a:ext cx="298483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1614371461" name="" hidden="0"/>
          <p:cNvSpPr/>
          <p:nvPr isPhoto="0" userDrawn="0"/>
        </p:nvSpPr>
        <p:spPr bwMode="auto">
          <a:xfrm>
            <a:off x="12064559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78361056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5205522" y="5404883"/>
            <a:ext cx="13553173" cy="63770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767574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5" cy="1569881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Nieuwe meettechnieken Hollandse Luchten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236949" name="Nieuwe meettechnieken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>
                <a:latin typeface="Waax Medium"/>
                <a:ea typeface="Waax Medium"/>
                <a:cs typeface="Waax Medium"/>
              </a:rPr>
              <a:t>Nieuwe meettechnieken</a:t>
            </a:r>
            <a:endParaRPr>
              <a:latin typeface="Waax Medium"/>
              <a:ea typeface="Waax Medium"/>
              <a:cs typeface="Waax Medium"/>
            </a:endParaRPr>
          </a:p>
        </p:txBody>
      </p:sp>
      <p:pic>
        <p:nvPicPr>
          <p:cNvPr id="267693323" name="Screenshot 2022-06-29 at 17.31.13.png" descr="Screenshot 2022-06-29 at 17.31.13.png" hidden="0"/>
          <p:cNvPicPr>
            <a:picLocks noChangeAspect="1"/>
          </p:cNvPicPr>
          <p:nvPr isPhoto="0" userDrawn="0"/>
        </p:nvPicPr>
        <p:blipFill>
          <a:blip r:embed="rId2"/>
          <a:srcRect l="0" t="2810" r="0" b="0"/>
          <a:stretch/>
        </p:blipFill>
        <p:spPr bwMode="auto">
          <a:xfrm>
            <a:off x="3044279" y="3236067"/>
            <a:ext cx="12771231" cy="10106954"/>
          </a:xfrm>
          <a:prstGeom prst="rect">
            <a:avLst/>
          </a:prstGeom>
          <a:ln w="12700">
            <a:miter/>
          </a:ln>
        </p:spPr>
      </p:pic>
      <p:sp>
        <p:nvSpPr>
          <p:cNvPr id="2118577091" name="TextBox 1" hidden="0"/>
          <p:cNvSpPr txBox="1"/>
          <p:nvPr isPhoto="0" userDrawn="0"/>
        </p:nvSpPr>
        <p:spPr bwMode="auto">
          <a:xfrm>
            <a:off x="16376071" y="4040923"/>
            <a:ext cx="6110104" cy="7416833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Fijnstofsensor</a:t>
            </a:r>
            <a:endParaRPr sz="4800" b="0" i="0" u="none" strike="noStrike" cap="none" spc="0">
              <a:ln>
                <a:noFill/>
              </a:ln>
              <a:solidFill>
                <a:srgbClr val="000000"/>
              </a:solidFill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Meet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elke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5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minuten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PM 2.5 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>
                <a:latin typeface="Maax Regular"/>
                <a:ea typeface="Maax Regular"/>
                <a:cs typeface="Maax Regular"/>
              </a:rPr>
              <a:t>Meet </a:t>
            </a:r>
            <a:r>
              <a:rPr lang="en-US" sz="4800">
                <a:latin typeface="Maax Regular"/>
                <a:ea typeface="Maax Regular"/>
                <a:cs typeface="Maax Regular"/>
              </a:rPr>
              <a:t>lucht</a:t>
            </a:r>
            <a:r>
              <a:rPr lang="en-US" sz="4800">
                <a:latin typeface="Maax Regular"/>
                <a:ea typeface="Maax Regular"/>
                <a:cs typeface="Maax Regular"/>
              </a:rPr>
              <a:t>- </a:t>
            </a:r>
            <a:r>
              <a:rPr lang="en-US" sz="4800">
                <a:latin typeface="Maax Regular"/>
                <a:ea typeface="Maax Regular"/>
                <a:cs typeface="Maax Regular"/>
              </a:rPr>
              <a:t>vochtigheid</a:t>
            </a:r>
            <a:r>
              <a:rPr lang="en-US" sz="4800">
                <a:latin typeface="Maax Regular"/>
                <a:ea typeface="Maax Regular"/>
                <a:cs typeface="Maax Regular"/>
              </a:rPr>
              <a:t> e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n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temperatuur</a:t>
            </a:r>
            <a:endParaRPr sz="4800" b="0" i="0" u="none" strike="noStrike" cap="none" spc="0">
              <a:ln>
                <a:noFill/>
              </a:ln>
              <a:solidFill>
                <a:srgbClr val="000000"/>
              </a:solidFill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Wordt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door de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leden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beheerd</a:t>
            </a:r>
            <a:endParaRPr sz="4800" b="0" i="0" u="none" strike="noStrike" cap="none" spc="0">
              <a:ln>
                <a:noFill/>
              </a:ln>
              <a:solidFill>
                <a:srgbClr val="000000"/>
              </a:solidFill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>
                <a:latin typeface="Maax Regular"/>
                <a:ea typeface="Maax Regular"/>
                <a:cs typeface="Maax Regular"/>
              </a:rPr>
              <a:t>Wij</a:t>
            </a:r>
            <a:r>
              <a:rPr lang="en-US" sz="4800">
                <a:latin typeface="Maax Regular"/>
                <a:ea typeface="Maax Regular"/>
                <a:cs typeface="Maax Regular"/>
              </a:rPr>
              <a:t> </a:t>
            </a:r>
            <a:r>
              <a:rPr lang="en-US" sz="4800">
                <a:latin typeface="Maax Regular"/>
                <a:ea typeface="Maax Regular"/>
                <a:cs typeface="Maax Regular"/>
              </a:rPr>
              <a:t>bepalen</a:t>
            </a:r>
            <a:r>
              <a:rPr lang="en-US" sz="4800">
                <a:latin typeface="Maax Regular"/>
                <a:ea typeface="Maax Regular"/>
                <a:cs typeface="Maax Regular"/>
              </a:rPr>
              <a:t> de </a:t>
            </a:r>
            <a:r>
              <a:rPr lang="en-US" sz="4800">
                <a:latin typeface="Maax Regular"/>
                <a:ea typeface="Maax Regular"/>
                <a:cs typeface="Maax Regular"/>
              </a:rPr>
              <a:t>locaties samen</a:t>
            </a:r>
            <a:endParaRPr sz="4800" b="0" i="0" u="none" strike="noStrike" cap="none" spc="0">
              <a:ln>
                <a:noFill/>
              </a:ln>
              <a:solidFill>
                <a:srgbClr val="000000"/>
              </a:solidFill>
              <a:latin typeface="Maax Regular"/>
              <a:ea typeface="Maax Regular"/>
              <a:cs typeface="Maax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529836" name="" hidden="0"/>
          <p:cNvSpPr/>
          <p:nvPr isPhoto="0" userDrawn="0"/>
        </p:nvSpPr>
        <p:spPr bwMode="auto">
          <a:xfrm flipH="0" flipV="0">
            <a:off x="12064558" y="6629400"/>
            <a:ext cx="1531337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graphicFrame>
        <p:nvGraphicFramePr>
          <p:cNvPr id="1829243228" name="" hidden="0"/>
          <p:cNvGraphicFramePr>
            <a:graphicFrameLocks xmlns:a="http://schemas.openxmlformats.org/drawingml/2006/main"/>
          </p:cNvGraphicFramePr>
          <p:nvPr isPhoto="0" userDrawn="0"/>
        </p:nvGraphicFramePr>
        <p:xfrm>
          <a:off x="1814284" y="2403928"/>
          <a:ext cx="21322499" cy="11656785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9173630"/>
                <a:gridCol w="12148868"/>
              </a:tblGrid>
              <a:tr h="10898413">
                <a:tc>
                  <a:txBody>
                    <a:bodyPr/>
                    <a:p>
                      <a:pPr>
                        <a:defRPr/>
                      </a:pPr>
                      <a:endParaRPr sz="4800"/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Buiten ophangen tot op 7 m hoogte.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Onder een afdakje of beschermd tegen de regen.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Constant aan de stroom gekoppeld in een stopcontact (220V) binnen.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09" indent="-614309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Sensor moet op de mount bevestigd worden.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Met zoveel mogelijk vrije ventilatie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</a:txBody>
                  <a:tcPr marL="63499" marR="63499" marT="63499" marB="63499" anchor="t">
                    <a:lnL w="12699" algn="ctr"/>
                    <a:lnR w="12699" algn="ctr"/>
                    <a:lnT w="12699" algn="ctr"/>
                    <a:lnB w="12699" algn="ctr"/>
                  </a:tcPr>
                </a:tc>
                <a:tc>
                  <a:txBody>
                    <a:bodyPr/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endParaRPr sz="4800"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Binnen ophangen.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Blootgesteld aan regen. 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Verticaal ophangen.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marL="614310" indent="-614310" algn="l"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sz="4800" b="0" i="0" u="none">
                          <a:solidFill>
                            <a:srgbClr val="000000"/>
                          </a:solidFill>
                          <a:latin typeface="Maax Medium"/>
                          <a:ea typeface="Maax Medium"/>
                          <a:cs typeface="Maax Medium"/>
                        </a:rPr>
                        <a:t>In de buurt van eventueel verstorende factoren (zoals BBQs, ventilatiekokers, o.a. ontluchtingskanalen).</a:t>
                      </a: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  <a:p>
                      <a:pPr algn="l">
                        <a:defRPr/>
                      </a:pPr>
                      <a:endParaRPr sz="4800" b="0" i="0" u="none">
                        <a:solidFill>
                          <a:srgbClr val="000000"/>
                        </a:solidFill>
                        <a:latin typeface="Maax Medium"/>
                        <a:ea typeface="Maax Medium"/>
                        <a:cs typeface="Maax Medium"/>
                      </a:endParaRPr>
                    </a:p>
                  </a:txBody>
                  <a:tcPr marL="63499" marR="63499" marT="63499" marB="63499" anchor="t">
                    <a:lnL w="12699" algn="ctr"/>
                    <a:lnR w="12699" algn="ctr"/>
                    <a:lnT w="12699" algn="ctr"/>
                    <a:lnB w="12699" algn="ctr"/>
                  </a:tcPr>
                </a:tc>
              </a:tr>
            </a:tbl>
          </a:graphicData>
        </a:graphic>
      </p:graphicFrame>
      <p:sp>
        <p:nvSpPr>
          <p:cNvPr id="2121352858" name="Nieuwe meettechnieken" hidden="0"/>
          <p:cNvSpPr txBox="1">
            <a:spLocks noGrp="1"/>
          </p:cNvSpPr>
          <p:nvPr isPhoto="0" userDrawn="0"/>
        </p:nvSpPr>
        <p:spPr bwMode="auto">
          <a:xfrm flipH="0" flipV="0">
            <a:off x="2475081" y="1410890"/>
            <a:ext cx="2246703" cy="1321594"/>
          </a:xfrm>
          <a:prstGeom prst="rect">
            <a:avLst/>
          </a:prstGeom>
        </p:spPr>
        <p:txBody>
          <a:bodyPr lIns="71436" tIns="71436" rIns="71436" bIns="71436"/>
          <a:lstStyle>
            <a:lvl1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1pPr>
            <a:lvl2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2pPr>
            <a:lvl3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3pPr>
            <a:lvl4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4pPr>
            <a:lvl5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5pPr>
            <a:lvl6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6pPr>
            <a:lvl7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7pPr>
            <a:lvl8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8pPr>
            <a:lvl9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>
                <a:solidFill>
                  <a:schemeClr val="accent3"/>
                </a:solidFill>
                <a:latin typeface="Waax Medium"/>
                <a:ea typeface="Waax Medium"/>
                <a:cs typeface="Waax Medium"/>
              </a:rPr>
              <a:t>Wel</a:t>
            </a:r>
            <a:endParaRPr>
              <a:solidFill>
                <a:schemeClr val="accent3"/>
              </a:solidFill>
              <a:latin typeface="Waax Medium"/>
              <a:ea typeface="Waax Medium"/>
              <a:cs typeface="Waax Medium"/>
            </a:endParaRPr>
          </a:p>
        </p:txBody>
      </p:sp>
      <p:sp>
        <p:nvSpPr>
          <p:cNvPr id="1935927590" name="Nieuwe meettechnieken" hidden="0"/>
          <p:cNvSpPr txBox="1">
            <a:spLocks noGrp="1"/>
          </p:cNvSpPr>
          <p:nvPr isPhoto="0" userDrawn="0"/>
        </p:nvSpPr>
        <p:spPr bwMode="auto">
          <a:xfrm flipH="0" flipV="0">
            <a:off x="11701472" y="1345973"/>
            <a:ext cx="3788846" cy="1321594"/>
          </a:xfrm>
          <a:prstGeom prst="rect">
            <a:avLst/>
          </a:prstGeom>
        </p:spPr>
        <p:txBody>
          <a:bodyPr lIns="71436" tIns="71436" rIns="71436" bIns="71436"/>
          <a:lstStyle>
            <a:lvl1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1pPr>
            <a:lvl2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2pPr>
            <a:lvl3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3pPr>
            <a:lvl4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4pPr>
            <a:lvl5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5pPr>
            <a:lvl6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6pPr>
            <a:lvl7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7pPr>
            <a:lvl8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8pPr>
            <a:lvl9pPr marL="0" marR="0" indent="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0" i="0" u="none" strike="noStrike" cap="none" spc="0">
                <a:solidFill>
                  <a:srgbClr val="E11B22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defRPr/>
            </a:pPr>
            <a:r>
              <a:rPr>
                <a:latin typeface="Waax Medium"/>
                <a:ea typeface="Waax Medium"/>
                <a:cs typeface="Waax Medium"/>
              </a:rPr>
              <a:t>Niet</a:t>
            </a:r>
            <a:endParaRPr>
              <a:latin typeface="Waax Medium"/>
              <a:ea typeface="Waax Medium"/>
              <a:cs typeface="Waax Medium"/>
            </a:endParaRPr>
          </a:p>
        </p:txBody>
      </p:sp>
      <p:sp>
        <p:nvSpPr>
          <p:cNvPr id="1598708963" name="" hidden="0"/>
          <p:cNvSpPr/>
          <p:nvPr isPhoto="0" userDrawn="0"/>
        </p:nvSpPr>
        <p:spPr bwMode="auto">
          <a:xfrm>
            <a:off x="23530113" y="14702971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784570101" name="" hidden="0"/>
          <p:cNvPicPr>
            <a:picLocks noChangeAspect="1"/>
          </p:cNvPicPr>
          <p:nvPr isPhoto="0" userDrawn="0"/>
        </p:nvPicPr>
        <p:blipFill>
          <a:blip r:embed="rId2"/>
          <a:srcRect l="-1938" t="-49999" r="1938" b="50000"/>
          <a:stretch/>
        </p:blipFill>
        <p:spPr bwMode="auto">
          <a:xfrm flipH="0" flipV="0">
            <a:off x="12475534" y="2667568"/>
            <a:ext cx="11997865" cy="10989807"/>
          </a:xfrm>
          <a:prstGeom prst="rect">
            <a:avLst/>
          </a:prstGeom>
        </p:spPr>
      </p:pic>
      <p:sp>
        <p:nvSpPr>
          <p:cNvPr id="701221838" name="" hidden="0"/>
          <p:cNvSpPr/>
          <p:nvPr isPhoto="0" userDrawn="0"/>
        </p:nvSpPr>
        <p:spPr bwMode="auto">
          <a:xfrm rot="852938" flipH="0" flipV="0">
            <a:off x="10355836" y="8630258"/>
            <a:ext cx="3398994" cy="1224642"/>
          </a:xfrm>
          <a:prstGeom prst="rightArrow">
            <a:avLst>
              <a:gd name="adj1" fmla="val 50000"/>
              <a:gd name="adj2" fmla="val 50000"/>
            </a:avLst>
          </a:prstGeom>
          <a:blipFill>
            <a:blip r:embed="rId3">
              <a:alphaModFix amt="0"/>
            </a:blip>
            <a:tile algn="tl" flip="none" sx="100000" sy="100000" tx="0" ty="0"/>
          </a:blipFill>
          <a:ln w="38099" cap="flat">
            <a:solidFill>
              <a:srgbClr val="000000"/>
            </a:solidFill>
            <a:prstDash val="solid"/>
            <a:miter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9363064" name="" hidden="0"/>
          <p:cNvSpPr/>
          <p:nvPr isPhoto="0" userDrawn="0"/>
        </p:nvSpPr>
        <p:spPr bwMode="auto">
          <a:xfrm>
            <a:off x="12064558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386695248" name="" hidden="0"/>
          <p:cNvSpPr/>
          <p:nvPr isPhoto="0" userDrawn="0"/>
        </p:nvSpPr>
        <p:spPr bwMode="auto">
          <a:xfrm flipH="0" flipV="0">
            <a:off x="15058131" y="6629400"/>
            <a:ext cx="387011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34951558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2993571" y="0"/>
            <a:ext cx="18419642" cy="13764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0551591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572000" y="1143000"/>
            <a:ext cx="15239999" cy="1143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3322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572000" y="1143000"/>
            <a:ext cx="15239999" cy="1143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1556893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6600" b="0" i="0" u="none" strike="noStrike" cap="none" spc="0">
                <a:ln>
                  <a:noFill/>
                </a:ln>
                <a:solidFill>
                  <a:srgbClr val="E11B22"/>
                </a:solidFill>
                <a:latin typeface="Maax Medium"/>
                <a:ea typeface="Maax Medium"/>
                <a:cs typeface="Maax Medium"/>
              </a:rPr>
              <a:t>Maar! </a:t>
            </a:r>
            <a:endParaRPr/>
          </a:p>
        </p:txBody>
      </p:sp>
      <p:sp>
        <p:nvSpPr>
          <p:cNvPr id="1271919054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2387587" y="3401615"/>
            <a:ext cx="19608823" cy="7560839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endParaRPr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>
                <a:latin typeface="Maax Regular"/>
                <a:ea typeface="Maax Regular"/>
                <a:cs typeface="Maax Regular"/>
              </a:rPr>
              <a:t>Technische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complicaties</a:t>
            </a:r>
            <a:r>
              <a:rPr lang="nl-NL">
                <a:latin typeface="Maax Regular"/>
                <a:ea typeface="Maax Regular"/>
                <a:cs typeface="Maax Regular"/>
              </a:rPr>
              <a:t>: de </a:t>
            </a:r>
            <a:r>
              <a:rPr>
                <a:latin typeface="Maax Regular"/>
                <a:ea typeface="Maax Regular"/>
                <a:cs typeface="Maax Regular"/>
              </a:rPr>
              <a:t>USB-</a:t>
            </a:r>
            <a:r>
              <a:rPr>
                <a:latin typeface="Maax Regular"/>
                <a:ea typeface="Maax Regular"/>
                <a:cs typeface="Maax Regular"/>
              </a:rPr>
              <a:t>aansluiting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moet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beschermd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zijn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tegen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directe</a:t>
            </a:r>
            <a:r>
              <a:rPr>
                <a:latin typeface="Maax Regular"/>
                <a:ea typeface="Maax Regular"/>
                <a:cs typeface="Maax Regular"/>
              </a:rPr>
              <a:t> </a:t>
            </a:r>
            <a:r>
              <a:rPr>
                <a:latin typeface="Maax Regular"/>
                <a:ea typeface="Maax Regular"/>
                <a:cs typeface="Maax Regular"/>
              </a:rPr>
              <a:t>rege</a:t>
            </a:r>
            <a:r>
              <a:rPr lang="nl-NL">
                <a:latin typeface="Maax Regular"/>
                <a:ea typeface="Maax Regular"/>
                <a:cs typeface="Maax Regular"/>
              </a:rPr>
              <a:t>n, anders bestaat er kans op kortsluiting. </a:t>
            </a:r>
            <a:endParaRPr lang="nl-NL"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endParaRPr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>
                <a:latin typeface="Maax Regular"/>
                <a:ea typeface="Maax Regular"/>
                <a:cs typeface="Maax Regular"/>
              </a:rPr>
              <a:t>We hebben reserve-sensoren om snel te kunnen omwisselen, mocht een sensor kapot gaan. 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endParaRPr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>
                <a:latin typeface="Maax Regular"/>
                <a:ea typeface="Maax Regular"/>
                <a:cs typeface="Maax Regular"/>
              </a:rPr>
              <a:t>We vragen om jullie begrip en medewerking bij het plaatsen van de sensoren. Bedachte oplossingen: 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0" indent="0">
              <a:buClrTx/>
              <a:buSzPct val="100000"/>
              <a:buFontTx/>
              <a:buNone/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0479689" name="Tijdelijke aanduiding voor afbeelding 3" hidden="0"/>
          <p:cNvPicPr>
            <a:picLocks noChangeAspect="1" noGrp="1"/>
          </p:cNvPicPr>
          <p:nvPr isPhoto="0" userDrawn="0">
            <p:ph type="pic" idx="21" hasCustomPrompt="0"/>
          </p:nvPr>
        </p:nvPicPr>
        <p:blipFill>
          <a:blip r:embed="rId2"/>
          <a:srcRect l="0" t="24950" r="0" b="24950"/>
          <a:stretch/>
        </p:blipFill>
        <p:spPr bwMode="auto"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7480794" name="Tijdelijke aanduiding voor afbeelding 8" hidden="0"/>
          <p:cNvPicPr>
            <a:picLocks noChangeAspect="1" noGrp="1"/>
          </p:cNvPicPr>
          <p:nvPr isPhoto="0" userDrawn="0">
            <p:ph type="pic" idx="22" hasCustomPrompt="0"/>
          </p:nvPr>
        </p:nvPicPr>
        <p:blipFill>
          <a:blip r:embed="rId2"/>
          <a:srcRect l="5472" t="0" r="5471" b="0"/>
          <a:stretch/>
        </p:blipFill>
        <p:spPr bwMode="auto">
          <a:xfrm>
            <a:off x="12740666" y="-1041894"/>
            <a:ext cx="9845354" cy="14739246"/>
          </a:xfrm>
          <a:prstGeom prst="rect">
            <a:avLst/>
          </a:prstGeom>
        </p:spPr>
      </p:pic>
      <p:pic>
        <p:nvPicPr>
          <p:cNvPr id="1678805791" name="Tijdelijke aanduiding voor afbeelding 6" hidden="0"/>
          <p:cNvPicPr>
            <a:picLocks noChangeAspect="1" noGrp="1"/>
          </p:cNvPicPr>
          <p:nvPr isPhoto="0" userDrawn="0"/>
        </p:nvPicPr>
        <p:blipFill>
          <a:blip r:embed="rId3"/>
          <a:srcRect l="5467" t="0" r="5465" b="0"/>
          <a:stretch/>
        </p:blipFill>
        <p:spPr bwMode="auto">
          <a:xfrm>
            <a:off x="2913842" y="-921835"/>
            <a:ext cx="9888274" cy="14803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471563" name="38184541742_74f1d1801e_b.jp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5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  <p:pic>
        <p:nvPicPr>
          <p:cNvPr id="435690701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10799989">
            <a:off x="2539545" y="0"/>
            <a:ext cx="6181575" cy="13716000"/>
          </a:xfrm>
          <a:prstGeom prst="rect">
            <a:avLst/>
          </a:prstGeom>
        </p:spPr>
      </p:pic>
      <p:pic>
        <p:nvPicPr>
          <p:cNvPr id="521685132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9101211" y="0"/>
            <a:ext cx="6181575" cy="13716000"/>
          </a:xfrm>
          <a:prstGeom prst="rect">
            <a:avLst/>
          </a:prstGeom>
        </p:spPr>
      </p:pic>
      <p:pic>
        <p:nvPicPr>
          <p:cNvPr id="467124266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15821628" y="0"/>
            <a:ext cx="6181575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5091356" name="38184541742_74f1d1801e_b.jp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5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  <p:pic>
        <p:nvPicPr>
          <p:cNvPr id="209393809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047999" y="171450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35419938" name="" hidden="0"/>
          <p:cNvPicPr>
            <a:picLocks noChangeAspect="1"/>
          </p:cNvPicPr>
          <p:nvPr isPhoto="0" userDrawn="0"/>
        </p:nvPicPr>
        <p:blipFill>
          <a:blip r:embed="rId2"/>
          <a:srcRect l="0" t="0" r="0" b="4432"/>
          <a:stretch/>
        </p:blipFill>
        <p:spPr bwMode="auto">
          <a:xfrm flipH="0" flipV="0">
            <a:off x="2685520" y="264583"/>
            <a:ext cx="19333228" cy="13017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799150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750092"/>
            <a:ext cx="15050500" cy="132159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/>
              <a:t>Waar ga je de data zien</a:t>
            </a:r>
            <a:endParaRPr/>
          </a:p>
        </p:txBody>
      </p:sp>
      <p:sp>
        <p:nvSpPr>
          <p:cNvPr id="84328164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xfrm>
            <a:off x="5423295" y="2732483"/>
            <a:ext cx="15050500" cy="10238305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1pPr>
            <a:lvl2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2pPr>
            <a:lvl3pPr marL="0" indent="0">
              <a:buSzTx/>
              <a:buNone/>
              <a:defRPr>
                <a:latin typeface="Maax-Regular"/>
                <a:ea typeface="Maax-Regular"/>
                <a:cs typeface="Maax-Regular"/>
              </a:defRPr>
            </a:lvl3pPr>
            <a:lvl4pPr marL="0" indent="0">
              <a:buSzTx/>
              <a:buNone/>
              <a:defRPr sz="3600">
                <a:latin typeface="Maax-Regular"/>
                <a:ea typeface="Maax-Regular"/>
                <a:cs typeface="Maax-Regular"/>
              </a:defRPr>
            </a:lvl4pPr>
            <a:lvl5pPr marL="0" indent="0">
              <a:buSzTx/>
              <a:buNone/>
              <a:defRPr sz="3200"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/>
              <a:t>Binnen 24 uur:</a:t>
            </a:r>
            <a:endParaRPr/>
          </a:p>
          <a:p>
            <a:pPr>
              <a:defRPr/>
            </a:pPr>
            <a:r>
              <a:rPr lang="en-US" sz="5000" b="0" i="0" u="sng" strike="noStrike" cap="none" spc="0">
                <a:ln>
                  <a:noFill/>
                </a:ln>
                <a:latin typeface="Maax-Regular"/>
                <a:ea typeface="Maax-Regular"/>
                <a:cs typeface="Maax-Regular"/>
                <a:hlinkClick r:id="rId2" tooltip="https://hollandse-luchten.org/kaart/"/>
              </a:rPr>
              <a:t>https://hollandse-luchten.org/kaart/</a:t>
            </a:r>
            <a:endParaRPr lang="en-US" sz="5000" b="0" i="0" u="none" strike="noStrike" cap="none" spc="0">
              <a:ln>
                <a:noFill/>
              </a:ln>
              <a:solidFill>
                <a:srgbClr val="000000"/>
              </a:solidFill>
              <a:latin typeface="Maax-Regular"/>
              <a:ea typeface="Maax-Regular"/>
              <a:cs typeface="Maax-Regular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lang="en-US" sz="5000" b="0" i="0" u="sng" strike="noStrike" cap="none" spc="0">
                <a:ln>
                  <a:noFill/>
                </a:ln>
                <a:latin typeface="Maax-Regular"/>
                <a:ea typeface="Maax-Regular"/>
                <a:cs typeface="Maax-Regular"/>
                <a:hlinkClick r:id="rId3" tooltip="https://samenmeten.rivm.nl/dataportaal/"/>
              </a:rPr>
              <a:t>https://samenmeten.rivm.nl/dataportaal/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 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Meteen:</a:t>
            </a:r>
            <a:endParaRPr/>
          </a:p>
          <a:p>
            <a:pPr>
              <a:defRPr/>
            </a:pPr>
            <a:r>
              <a:rPr lang="en-US" sz="5000" b="0" i="0" u="sng" strike="noStrike" cap="none" spc="0">
                <a:ln>
                  <a:noFill/>
                </a:ln>
                <a:latin typeface="Maax-Regular"/>
                <a:ea typeface="Maax-Regular"/>
                <a:cs typeface="Maax-Regular"/>
                <a:hlinkClick r:id="rId4" tooltip="https://knowyourair.net/"/>
              </a:rPr>
              <a:t>https://knowyourair.net/</a:t>
            </a:r>
            <a:endParaRPr lang="en-US" sz="5000" b="0" i="0" u="none" strike="noStrike" cap="none" spc="0">
              <a:ln>
                <a:noFill/>
              </a:ln>
              <a:solidFill>
                <a:srgbClr val="000000"/>
              </a:solidFill>
              <a:latin typeface="Maax-Regular"/>
              <a:ea typeface="Maax-Regular"/>
              <a:cs typeface="Maax-Regular"/>
            </a:endParaRPr>
          </a:p>
          <a:p>
            <a:pPr>
              <a:defRPr/>
            </a:pPr>
            <a:endParaRPr/>
          </a:p>
        </p:txBody>
      </p:sp>
      <p:sp>
        <p:nvSpPr>
          <p:cNvPr id="1565666738" name="" hidden="0"/>
          <p:cNvSpPr/>
          <p:nvPr isPhoto="0" userDrawn="0"/>
        </p:nvSpPr>
        <p:spPr bwMode="auto">
          <a:xfrm>
            <a:off x="12064559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1814536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Waax Medium"/>
                <a:ea typeface="Waax Medium"/>
                <a:cs typeface="Waax Medium"/>
              </a:rPr>
              <a:t>Palmesbuisjes</a:t>
            </a:r>
            <a:endParaRPr>
              <a:latin typeface="Waax Medium"/>
              <a:ea typeface="Waax Medium"/>
              <a:cs typeface="Waax Medium"/>
            </a:endParaRPr>
          </a:p>
        </p:txBody>
      </p:sp>
      <p:pic>
        <p:nvPicPr>
          <p:cNvPr id="1411834931" name="Picture 2" hidden="0"/>
          <p:cNvPicPr>
            <a:picLocks noChangeAspect="1" noChangeArrowheads="1"/>
          </p:cNvPicPr>
          <p:nvPr isPhoto="0" userDrawn="0"/>
        </p:nvPicPr>
        <p:blipFill>
          <a:blip r:embed="rId2"/>
          <a:srcRect l="50878" t="19922" r="0" b="0"/>
          <a:stretch/>
        </p:blipFill>
        <p:spPr bwMode="auto">
          <a:xfrm>
            <a:off x="1070619" y="2403515"/>
            <a:ext cx="11962967" cy="10983515"/>
          </a:xfrm>
          <a:prstGeom prst="rect">
            <a:avLst/>
          </a:prstGeom>
          <a:noFill/>
        </p:spPr>
      </p:pic>
      <p:sp>
        <p:nvSpPr>
          <p:cNvPr id="2114163939" name="TextBox 3" hidden="0"/>
          <p:cNvSpPr txBox="1"/>
          <p:nvPr isPhoto="0" userDrawn="0"/>
        </p:nvSpPr>
        <p:spPr bwMode="auto">
          <a:xfrm>
            <a:off x="14331335" y="3739825"/>
            <a:ext cx="6109889" cy="6685314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Meet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Stikstofdioxide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(NO2)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>
                <a:latin typeface="Maax Regular"/>
                <a:ea typeface="Maax Regular"/>
                <a:cs typeface="Maax Regular"/>
              </a:rPr>
              <a:t>Wordt</a:t>
            </a:r>
            <a:r>
              <a:rPr lang="en-US" sz="4800">
                <a:latin typeface="Maax Regular"/>
                <a:ea typeface="Maax Regular"/>
                <a:cs typeface="Maax Regular"/>
              </a:rPr>
              <a:t> </a:t>
            </a:r>
            <a:r>
              <a:rPr lang="en-US" sz="4800">
                <a:latin typeface="Maax Regular"/>
                <a:ea typeface="Maax Regular"/>
                <a:cs typeface="Maax Regular"/>
              </a:rPr>
              <a:t>elke</a:t>
            </a:r>
            <a:r>
              <a:rPr lang="en-US" sz="4800">
                <a:latin typeface="Maax Regular"/>
                <a:ea typeface="Maax Regular"/>
                <a:cs typeface="Maax Regular"/>
              </a:rPr>
              <a:t> </a:t>
            </a:r>
            <a:r>
              <a:rPr lang="en-US" sz="4800">
                <a:latin typeface="Maax Regular"/>
                <a:ea typeface="Maax Regular"/>
                <a:cs typeface="Maax Regular"/>
              </a:rPr>
              <a:t>vier</a:t>
            </a:r>
            <a:r>
              <a:rPr lang="en-US" sz="4800">
                <a:latin typeface="Maax Regular"/>
                <a:ea typeface="Maax Regular"/>
                <a:cs typeface="Maax Regular"/>
              </a:rPr>
              <a:t> </a:t>
            </a:r>
            <a:r>
              <a:rPr lang="en-US" sz="4800">
                <a:latin typeface="Maax Regular"/>
                <a:ea typeface="Maax Regular"/>
                <a:cs typeface="Maax Regular"/>
              </a:rPr>
              <a:t>weken</a:t>
            </a:r>
            <a:r>
              <a:rPr lang="en-US" sz="4800">
                <a:latin typeface="Maax Regular"/>
                <a:ea typeface="Maax Regular"/>
                <a:cs typeface="Maax Regular"/>
              </a:rPr>
              <a:t> </a:t>
            </a:r>
            <a:r>
              <a:rPr lang="en-US" sz="4800">
                <a:latin typeface="Maax Regular"/>
                <a:ea typeface="Maax Regular"/>
                <a:cs typeface="Maax Regular"/>
              </a:rPr>
              <a:t>vervangen</a:t>
            </a:r>
            <a:r>
              <a:rPr lang="en-US" sz="4800">
                <a:latin typeface="Maax Regular"/>
                <a:ea typeface="Maax Regular"/>
                <a:cs typeface="Maax Regular"/>
              </a:rPr>
              <a:t> door GGD Amsterdam</a:t>
            </a:r>
            <a:endParaRPr>
              <a:latin typeface="Maax Regular"/>
              <a:ea typeface="Maax Regular"/>
              <a:cs typeface="Maax Regular"/>
            </a:endParaRPr>
          </a:p>
          <a:p>
            <a:pPr marL="685800" marR="0" indent="-685800" algn="l" defTabSz="8215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Wij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bepalen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 de </a:t>
            </a:r>
            <a:r>
              <a:rPr lang="en-US" sz="48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 Regular"/>
                <a:ea typeface="Maax Regular"/>
                <a:cs typeface="Maax Regular"/>
              </a:rPr>
              <a:t>locaties</a:t>
            </a:r>
            <a:endParaRPr sz="4800" b="0" i="0" u="none" strike="noStrike" cap="none" spc="0">
              <a:ln>
                <a:noFill/>
              </a:ln>
              <a:solidFill>
                <a:srgbClr val="000000"/>
              </a:solidFill>
              <a:latin typeface="Maax Regular"/>
              <a:ea typeface="Maax Regular"/>
              <a:cs typeface="Maax Regular"/>
            </a:endParaRPr>
          </a:p>
        </p:txBody>
      </p:sp>
      <p:sp>
        <p:nvSpPr>
          <p:cNvPr id="509321391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 flipH="0" flipV="0">
            <a:off x="1920664" y="2321718"/>
            <a:ext cx="11804334" cy="11447859"/>
          </a:xfrm>
          <a:prstGeom prst="rect">
            <a:avLst/>
          </a:prstGeom>
        </p:spPr>
        <p:txBody>
          <a:bodyPr lIns="91437" tIns="45717" rIns="91437" bIns="45717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4039440" name="Afbeelding" hidden="0"/>
          <p:cNvSpPr>
            <a:spLocks noGrp="1"/>
          </p:cNvSpPr>
          <p:nvPr isPhoto="0" userDrawn="0">
            <p:ph type="pic" idx="21" hasCustomPrompt="0"/>
          </p:nvPr>
        </p:nvSpPr>
        <p:spPr bwMode="auto">
          <a:xfrm>
            <a:off x="1920665" y="0"/>
            <a:ext cx="20614104" cy="13769578"/>
          </a:xfrm>
          <a:prstGeom prst="rect">
            <a:avLst/>
          </a:prstGeom>
        </p:spPr>
        <p:txBody>
          <a:bodyPr lIns="91438" tIns="45718" rIns="91438" bIns="45718"/>
          <a:lstStyle/>
          <a:p>
            <a:pPr>
              <a:defRPr/>
            </a:pPr>
            <a:endParaRPr/>
          </a:p>
        </p:txBody>
      </p:sp>
      <p:sp>
        <p:nvSpPr>
          <p:cNvPr id="1644836031" name="" hidden="0"/>
          <p:cNvSpPr/>
          <p:nvPr isPhoto="0" userDrawn="0"/>
        </p:nvSpPr>
        <p:spPr bwMode="auto">
          <a:xfrm flipH="0" flipV="0">
            <a:off x="15693131" y="6610451"/>
            <a:ext cx="438034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640557658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3539504" y="-109662"/>
            <a:ext cx="17376428" cy="13809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4044206" name="" hidden="0"/>
          <p:cNvSpPr/>
          <p:nvPr isPhoto="0" userDrawn="0"/>
        </p:nvSpPr>
        <p:spPr bwMode="auto">
          <a:xfrm>
            <a:off x="12064559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26647354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124238" y="62119"/>
            <a:ext cx="5518766" cy="6996012"/>
          </a:xfrm>
          <a:prstGeom prst="rect">
            <a:avLst/>
          </a:prstGeom>
        </p:spPr>
      </p:pic>
      <p:pic>
        <p:nvPicPr>
          <p:cNvPr id="1564708111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 flipH="0" flipV="0">
            <a:off x="5870777" y="-41412"/>
            <a:ext cx="11949856" cy="13720205"/>
          </a:xfrm>
          <a:prstGeom prst="rect">
            <a:avLst/>
          </a:prstGeom>
        </p:spPr>
      </p:pic>
      <p:sp>
        <p:nvSpPr>
          <p:cNvPr id="424148571" name="" hidden="0"/>
          <p:cNvSpPr txBox="1"/>
          <p:nvPr isPhoto="0" userDrawn="0"/>
        </p:nvSpPr>
        <p:spPr bwMode="auto">
          <a:xfrm flipH="0" flipV="0">
            <a:off x="18330549" y="2504495"/>
            <a:ext cx="5277076" cy="100587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u="sng">
                <a:hlinkClick r:id="rId4" tooltip="https://maps.amsterdam.nl/no2/?LANG=nl"/>
              </a:rPr>
              <a:t>https://maps.amsterdam.nl/no2/?LANG=nl</a:t>
            </a:r>
            <a:endParaRPr/>
          </a:p>
        </p:txBody>
      </p:sp>
      <p:sp>
        <p:nvSpPr>
          <p:cNvPr id="1507812667" name="" hidden="0"/>
          <p:cNvSpPr txBox="1"/>
          <p:nvPr isPhoto="0" userDrawn="0"/>
        </p:nvSpPr>
        <p:spPr bwMode="auto">
          <a:xfrm flipH="0" flipV="0">
            <a:off x="18258606" y="5279168"/>
            <a:ext cx="5659616" cy="146307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u="sng">
                <a:hlinkClick r:id="rId5" tooltip="https://www.luchtmeetnet.nl/meetpunten?component=NO2Buisje"/>
              </a:rPr>
              <a:t>https://www.luchtmeetnet.nl/meetpunten?component=NO2Buisje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3534653" name="Terugblik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Opgehaalde meetvragen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695059" name="" hidden="0"/>
          <p:cNvSpPr/>
          <p:nvPr isPhoto="0" userDrawn="0"/>
        </p:nvSpPr>
        <p:spPr bwMode="auto">
          <a:xfrm flipH="0" flipV="0">
            <a:off x="13088903" y="6577572"/>
            <a:ext cx="467060" cy="548674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1167416786" name="" hidden="0"/>
          <p:cNvSpPr/>
          <p:nvPr isPhoto="0" userDrawn="0"/>
        </p:nvSpPr>
        <p:spPr bwMode="auto">
          <a:xfrm>
            <a:off x="12064559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905097024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0" y="0"/>
            <a:ext cx="23279099" cy="15640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2268953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/>
              <a:t>Scholen en speelplaatsen</a:t>
            </a:r>
            <a:endParaRPr/>
          </a:p>
        </p:txBody>
      </p:sp>
      <p:sp>
        <p:nvSpPr>
          <p:cNvPr id="1076971696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Vind een plek met elektriciteit om te kunnen meten. Kies +- 3 speelplaatsen door de stad.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None/>
              <a:defRPr/>
            </a:pPr>
            <a:r>
              <a:rPr lang="nl-NL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3343510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 sz="6600" b="0" i="0" u="none" strike="noStrike" cap="none" spc="0">
                <a:ln>
                  <a:noFill/>
                </a:ln>
                <a:solidFill>
                  <a:srgbClr val="E11B22"/>
                </a:solidFill>
                <a:latin typeface="+mj-lt"/>
                <a:ea typeface="+mj-ea"/>
                <a:cs typeface="+mj-cs"/>
              </a:rPr>
              <a:t>Brononderzoek: (houtstook / industrie / rokers)</a:t>
            </a:r>
            <a:endParaRPr/>
          </a:p>
        </p:txBody>
      </p:sp>
      <p:sp>
        <p:nvSpPr>
          <p:cNvPr id="246808347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Bijv. fijnstofverspreiding bij een specifieke windrichting. </a:t>
            </a: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Als je een bron vermoedt, dan moet je om die bron heen aan alle kanten een sensor hangen (binnen +/- 100 meter afstand). </a:t>
            </a: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Na een tijdje kan je meten of er bij verschillende windrichtingen meer fijnstof uit die bron komt.</a:t>
            </a: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Evt</a:t>
            </a:r>
            <a:r>
              <a:rPr lang="nl-NL"/>
              <a:t> aanvullen met observaties: bijv. deuren van de smelterijen staan open.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3269186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/>
              <a:t>Verkeer &amp; scheepvaart: NO2 meten</a:t>
            </a:r>
            <a:endParaRPr/>
          </a:p>
        </p:txBody>
      </p:sp>
      <p:sp>
        <p:nvSpPr>
          <p:cNvPr id="1770351065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Bijv. wat is de invloed van verkeer/ scheepvaart op de luchtkwaliteit/ laden en lossen in het centrum?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Verkeer is het makkelijkst te meten in NO2 – </a:t>
            </a:r>
            <a:r>
              <a:rPr lang="nl-NL"/>
              <a:t>Palmesbuisjes</a:t>
            </a:r>
            <a:r>
              <a:rPr lang="nl-NL"/>
              <a:t> hangen al in Haarlem, mee nemen in data analyse.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Wel krijg je alleen maandgemiddelden. Je kan ook data uit verkeerstellingen halen, of zelf tellen.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6841515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/>
              <a:t>Vliegverkeer</a:t>
            </a:r>
            <a:endParaRPr/>
          </a:p>
        </p:txBody>
      </p:sp>
      <p:sp>
        <p:nvSpPr>
          <p:cNvPr id="976891140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Bijv. wat is de invloed van vliegverkeer op de luchtkwaliteit in Haarlem?</a:t>
            </a: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Een meetpunt ophangen onder de aanvliegroutes en vergelijken met vluchtdata.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 lang="nl-NL"/>
              <a:t>Verwachting RIVM: niet te meten, omdat fijnstof zo snel verspreidt. Wel: aan de grond bij Schiphol meetbaar -&gt; rapport.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None/>
              <a:defRPr/>
            </a:pPr>
            <a:r>
              <a:rPr lang="nl-NL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8664780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/>
              <a:t>Binnen meten</a:t>
            </a:r>
            <a:endParaRPr/>
          </a:p>
        </p:txBody>
      </p:sp>
      <p:sp>
        <p:nvSpPr>
          <p:cNvPr id="1297884899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nl-NL"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/>
              <a:t>Verder onderzoek nodig naar juiste methode / sensor.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None/>
              <a:defRPr/>
            </a:pPr>
            <a:r>
              <a:rPr lang="nl-NL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1958512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423295" y="1241375"/>
            <a:ext cx="16273760" cy="830311"/>
          </a:xfrm>
        </p:spPr>
        <p:txBody>
          <a:bodyPr/>
          <a:lstStyle/>
          <a:p>
            <a:pPr>
              <a:defRPr/>
            </a:pPr>
            <a:r>
              <a:rPr lang="nl-NL"/>
              <a:t>Achtergrond meting</a:t>
            </a:r>
            <a:endParaRPr/>
          </a:p>
        </p:txBody>
      </p:sp>
      <p:sp>
        <p:nvSpPr>
          <p:cNvPr id="1561782406" name="Tijdelijke aanduiding voor tekst 2" hidden="0"/>
          <p:cNvSpPr>
            <a:spLocks noGrp="1"/>
          </p:cNvSpPr>
          <p:nvPr isPhoto="0" userDrawn="0">
            <p:ph type="body" idx="1" hasCustomPrompt="0"/>
          </p:nvPr>
        </p:nvSpPr>
        <p:spPr bwMode="auto"/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/>
              <a:t>Waar gaan we de achtergrond meting doen?</a:t>
            </a: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endParaRPr/>
          </a:p>
          <a:p>
            <a:pPr marL="0" indent="0">
              <a:buClrTx/>
              <a:buSzPct val="100000"/>
              <a:buFontTx/>
              <a:buNone/>
              <a:defRPr/>
            </a:pPr>
            <a:r>
              <a:rPr/>
              <a:t>Welke concentraties fijnstof zitten er sowieso in de lucht in Haarlem? </a:t>
            </a:r>
            <a:endParaRPr/>
          </a:p>
          <a:p>
            <a:pPr>
              <a:defRPr/>
            </a:pPr>
            <a:endParaRPr lang="nl-NL"/>
          </a:p>
          <a:p>
            <a:pPr marL="0" indent="0">
              <a:buNone/>
              <a:defRPr/>
            </a:pPr>
            <a:r>
              <a:rPr lang="nl-NL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077440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5" cy="1569881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Houd de sensor stationair!</a:t>
            </a:r>
            <a:br>
              <a:rPr/>
            </a:br>
            <a:r>
              <a:rPr/>
              <a:t>De Hollandse Luchten kaart laat maar een locatie zien.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latin typeface="Waax Medium"/>
                <a:ea typeface="Waax Medium"/>
                <a:cs typeface="Waax Medium"/>
              </a:rPr>
              <a:t>Pauze</a:t>
            </a:r>
            <a:r>
              <a:rPr lang="en-US">
                <a:latin typeface="Waax Medium"/>
                <a:ea typeface="Waax Medium"/>
                <a:cs typeface="Waax Medium"/>
              </a:rPr>
              <a:t>: </a:t>
            </a:r>
            <a:r>
              <a:rPr lang="en-US">
                <a:latin typeface="Waax Medium"/>
                <a:ea typeface="Waax Medium"/>
                <a:cs typeface="Waax Medium"/>
              </a:rPr>
              <a:t>koffie</a:t>
            </a:r>
            <a:r>
              <a:rPr lang="en-US">
                <a:latin typeface="Waax Medium"/>
                <a:ea typeface="Waax Medium"/>
                <a:cs typeface="Waax Medium"/>
              </a:rPr>
              <a:t> thee en </a:t>
            </a:r>
            <a:r>
              <a:rPr lang="en-US">
                <a:latin typeface="Waax Medium"/>
                <a:ea typeface="Waax Medium"/>
                <a:cs typeface="Waax Medium"/>
              </a:rPr>
              <a:t>koek</a:t>
            </a:r>
            <a:endParaRPr>
              <a:latin typeface="Waax Medium"/>
              <a:ea typeface="Waax Medium"/>
              <a:cs typeface="Waax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799689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4" cy="1569880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Houd de sensor stationair!</a:t>
            </a:r>
            <a:br>
              <a:rPr/>
            </a:br>
            <a:r>
              <a:rPr/>
              <a:t>De Hollandse Luchten kaart laat maar een locatie zien.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7468933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Houd in gedachten</a:t>
            </a:r>
            <a:endParaRPr/>
          </a:p>
        </p:txBody>
      </p:sp>
      <p:sp>
        <p:nvSpPr>
          <p:cNvPr id="454244032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Wat wil je met de uitkomsten doen? </a:t>
            </a:r>
            <a:endParaRPr/>
          </a:p>
          <a:p>
            <a:pPr>
              <a:defRPr/>
            </a:pPr>
            <a:r>
              <a:rPr/>
              <a:t>Waarom wil je meten?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6" name="Vooruitblik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>
                <a:latin typeface="Waax Medium"/>
                <a:ea typeface="Waax Medium"/>
                <a:cs typeface="Waax Medium"/>
              </a:rPr>
              <a:t>Aanvulling van Hollandse Held Gerard van Zelst</a:t>
            </a:r>
            <a:endParaRPr>
              <a:latin typeface="Waax Medium"/>
              <a:ea typeface="Waax Medium"/>
              <a:cs typeface="Waax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" name="Wijzig tekst: klik 2x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0303678" name="" hidden="0"/>
          <p:cNvSpPr/>
          <p:nvPr isPhoto="0" userDrawn="0"/>
        </p:nvSpPr>
        <p:spPr bwMode="auto">
          <a:xfrm>
            <a:off x="12064558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213231193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-272142" y="-453571"/>
            <a:ext cx="26765357" cy="150555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02606" name="Content Placeholder 4" hidden="0"/>
          <p:cNvSpPr>
            <a:spLocks noGrp="1"/>
          </p:cNvSpPr>
          <p:nvPr isPhoto="0" userDrawn="0">
            <p:ph sz="half" idx="3" hasCustomPrompt="0"/>
          </p:nvPr>
        </p:nvSpPr>
        <p:spPr bwMode="auto">
          <a:xfrm flipH="0" flipV="0">
            <a:off x="5700116" y="3018233"/>
            <a:ext cx="12983765" cy="6824265"/>
          </a:xfrm>
        </p:spPr>
        <p:txBody>
          <a:bodyPr/>
          <a:lstStyle/>
          <a:p>
            <a:pPr marL="0" indent="0">
              <a:buClrTx/>
              <a:buSzPct val="100000"/>
              <a:buFontTx/>
              <a:buNone/>
              <a:defRPr/>
            </a:pPr>
            <a:r>
              <a:rPr lang="en-US" sz="7200">
                <a:latin typeface="Waax Medium"/>
              </a:rPr>
              <a:t>De </a:t>
            </a:r>
            <a:r>
              <a:rPr lang="en-US" sz="7200">
                <a:latin typeface="Waax Medium"/>
              </a:rPr>
              <a:t>meetvraag</a:t>
            </a:r>
            <a:r>
              <a:rPr lang="en-US" sz="7200">
                <a:latin typeface="Waax Medium"/>
              </a:rPr>
              <a:t> </a:t>
            </a:r>
            <a:r>
              <a:rPr lang="en-US" sz="7200">
                <a:latin typeface="Waax Medium"/>
              </a:rPr>
              <a:t>is het </a:t>
            </a:r>
            <a:r>
              <a:rPr lang="en-US" sz="7200">
                <a:latin typeface="Waax Medium"/>
              </a:rPr>
              <a:t>belangrijkste</a:t>
            </a:r>
            <a:r>
              <a:rPr lang="en-US" sz="7200">
                <a:latin typeface="Waax Medium"/>
              </a:rPr>
              <a:t>.</a:t>
            </a:r>
            <a:br>
              <a:rPr lang="en-US" sz="7200">
                <a:latin typeface="Waax Medium"/>
              </a:rPr>
            </a:br>
            <a:r>
              <a:rPr lang="en-US" sz="7200">
                <a:latin typeface="Waax Medium"/>
              </a:rPr>
              <a:t>De </a:t>
            </a:r>
            <a:r>
              <a:rPr lang="en-US" sz="7200">
                <a:latin typeface="Waax Medium"/>
              </a:rPr>
              <a:t>meetvraag</a:t>
            </a:r>
            <a:r>
              <a:rPr lang="en-US" sz="7200">
                <a:latin typeface="Waax Medium"/>
              </a:rPr>
              <a:t> </a:t>
            </a:r>
            <a:r>
              <a:rPr lang="en-US" sz="7200">
                <a:latin typeface="Waax Medium"/>
              </a:rPr>
              <a:t>bepaalt</a:t>
            </a:r>
            <a:r>
              <a:rPr lang="en-US" sz="7200">
                <a:latin typeface="Waax Medium"/>
              </a:rPr>
              <a:t> de </a:t>
            </a:r>
            <a:r>
              <a:rPr lang="en-US" sz="7200">
                <a:latin typeface="Waax Medium"/>
              </a:rPr>
              <a:t>locaties</a:t>
            </a:r>
            <a:r>
              <a:rPr lang="en-US" sz="7200">
                <a:latin typeface="Waax Medium"/>
              </a:rPr>
              <a:t> van de </a:t>
            </a:r>
            <a:r>
              <a:rPr lang="en-US" sz="7200">
                <a:latin typeface="Waax Medium"/>
              </a:rPr>
              <a:t>sensoren</a:t>
            </a:r>
            <a:r>
              <a:rPr lang="en-US" sz="7200">
                <a:latin typeface="Waax Medium"/>
              </a:rPr>
              <a:t>.</a:t>
            </a:r>
            <a:endParaRPr sz="7200"/>
          </a:p>
        </p:txBody>
      </p:sp>
      <p:sp>
        <p:nvSpPr>
          <p:cNvPr id="1515195153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4726780" y="5679280"/>
            <a:ext cx="14912578" cy="1446609"/>
          </a:xfrm>
          <a:prstGeom prst="rect">
            <a:avLst/>
          </a:prstGeom>
        </p:spPr>
        <p:txBody>
          <a:bodyPr anchor="b"/>
          <a:lstStyle>
            <a:lvl1pPr>
              <a:defRPr sz="6200"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2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 algn="l">
              <a:defRPr/>
            </a:pPr>
            <a:r>
              <a:rPr lang="en-US"/>
              <a:t>Samen</a:t>
            </a:r>
            <a:r>
              <a:rPr lang="en-US"/>
              <a:t> </a:t>
            </a:r>
            <a:r>
              <a:rPr lang="en-US"/>
              <a:t>meetplan</a:t>
            </a:r>
            <a:r>
              <a:rPr lang="en-US"/>
              <a:t> opstellen</a:t>
            </a:r>
            <a:r>
              <a:rPr lang="en-US"/>
              <a:t>	</a:t>
            </a:r>
            <a:endParaRPr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quarter" idx="1" hasCustomPrompt="0"/>
          </p:nvPr>
        </p:nvSpPr>
        <p:spPr bwMode="auto"/>
        <p:txBody>
          <a:bodyPr/>
          <a:lstStyle/>
          <a:p>
            <a:pPr algn="l">
              <a:defRPr/>
            </a:pPr>
            <a:r>
              <a:rPr lang="en-US" b="1">
                <a:latin typeface="Maax Regular"/>
                <a:ea typeface="Maax Regular"/>
                <a:cs typeface="Maax Regular"/>
              </a:rPr>
              <a:t>Stap 1:</a:t>
            </a:r>
            <a:r>
              <a:rPr lang="en-US">
                <a:latin typeface="Maax Regular"/>
                <a:ea typeface="Maax Regular"/>
                <a:cs typeface="Maax Regular"/>
              </a:rPr>
              <a:t> Straks</a:t>
            </a:r>
            <a:r>
              <a:rPr lang="en-US">
                <a:latin typeface="Maax Regular"/>
                <a:ea typeface="Maax Regular"/>
                <a:cs typeface="Maax Regular"/>
              </a:rPr>
              <a:t> ga je </a:t>
            </a:r>
            <a:r>
              <a:rPr lang="en-US">
                <a:latin typeface="Maax Regular"/>
                <a:ea typeface="Maax Regular"/>
                <a:cs typeface="Maax Regular"/>
              </a:rPr>
              <a:t>aan</a:t>
            </a:r>
            <a:r>
              <a:rPr lang="en-US">
                <a:latin typeface="Maax Regular"/>
                <a:ea typeface="Maax Regular"/>
                <a:cs typeface="Maax Regular"/>
              </a:rPr>
              <a:t> de </a:t>
            </a:r>
            <a:r>
              <a:rPr lang="en-US">
                <a:latin typeface="Maax Regular"/>
                <a:ea typeface="Maax Regular"/>
                <a:cs typeface="Maax Regular"/>
              </a:rPr>
              <a:t>tafel</a:t>
            </a:r>
            <a:r>
              <a:rPr lang="en-US">
                <a:latin typeface="Maax Regular"/>
                <a:ea typeface="Maax Regular"/>
                <a:cs typeface="Maax Regular"/>
              </a:rPr>
              <a:t> met </a:t>
            </a:r>
            <a:r>
              <a:rPr lang="en-US">
                <a:latin typeface="Maax Regular"/>
                <a:ea typeface="Maax Regular"/>
                <a:cs typeface="Maax Regular"/>
              </a:rPr>
              <a:t>jouw</a:t>
            </a:r>
            <a:r>
              <a:rPr lang="en-US">
                <a:latin typeface="Maax Regular"/>
                <a:ea typeface="Maax Regular"/>
                <a:cs typeface="Maax Regular"/>
              </a:rPr>
              <a:t> thema zitten. </a:t>
            </a:r>
            <a:endParaRPr lang="en-US">
              <a:latin typeface="Maax Regular"/>
              <a:ea typeface="Maax Regular"/>
              <a:cs typeface="Maax Regular"/>
            </a:endParaRPr>
          </a:p>
          <a:p>
            <a:pPr algn="l">
              <a:defRPr/>
            </a:pPr>
            <a:endParaRPr lang="en-US">
              <a:latin typeface="Maax Regular"/>
              <a:ea typeface="Maax Regular"/>
              <a:cs typeface="Maax Regular"/>
            </a:endParaRPr>
          </a:p>
          <a:p>
            <a:pPr>
              <a:defRPr/>
            </a:pPr>
            <a:r>
              <a:rPr/>
              <a:t>Stap 2: </a:t>
            </a:r>
            <a:r>
              <a:rPr b="0">
                <a:latin typeface="Maax Regular"/>
                <a:ea typeface="Maax Regular"/>
                <a:cs typeface="Maax Regular"/>
              </a:rPr>
              <a:t>Kies geschikte locaties voor de sensoren. Waar kunnen we </a:t>
            </a:r>
            <a:r>
              <a:rPr b="0">
                <a:latin typeface="Maax Regular"/>
                <a:ea typeface="Maax Regular"/>
                <a:cs typeface="Maax Regular"/>
              </a:rPr>
              <a:t>relevante data verzamelen?</a:t>
            </a:r>
            <a:endParaRPr b="0">
              <a:latin typeface="Maax Regular"/>
              <a:ea typeface="Maax Regular"/>
              <a:cs typeface="Maax Regular"/>
            </a:endParaRPr>
          </a:p>
          <a:p>
            <a:pPr>
              <a:defRPr/>
            </a:pPr>
            <a:endParaRPr>
              <a:latin typeface="Maax Regular"/>
              <a:ea typeface="Maax Regular"/>
              <a:cs typeface="Maax Regular"/>
            </a:endParaRPr>
          </a:p>
          <a:p>
            <a:pPr>
              <a:defRPr/>
            </a:pPr>
            <a:r>
              <a:rPr/>
              <a:t>Stap 3: </a:t>
            </a:r>
            <a:r>
              <a:rPr>
                <a:latin typeface="Maax Regular"/>
                <a:ea typeface="Maax Regular"/>
                <a:cs typeface="Maax Regular"/>
              </a:rPr>
              <a:t>Schrijf op post-its waarom juist daar een sensor moet komen.</a:t>
            </a:r>
            <a:endParaRPr>
              <a:latin typeface="Maax Regular"/>
              <a:ea typeface="Maax Regular"/>
              <a:cs typeface="Maax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Meetplan</a:t>
            </a:r>
            <a:r>
              <a:rPr lang="en-US"/>
              <a:t> </a:t>
            </a:r>
            <a:r>
              <a:rPr lang="en-US"/>
              <a:t>opstellen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13778344" y="2732484"/>
            <a:ext cx="6865535" cy="10325580"/>
          </a:xfrm>
        </p:spPr>
        <p:txBody>
          <a:bodyPr/>
          <a:lstStyle/>
          <a:p>
            <a:pPr>
              <a:defRPr/>
            </a:pPr>
            <a:r>
              <a:rPr lang="en-US" sz="5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Stap 4: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 bespreek plenair de verschillende sensorlocaties en kom tot 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overeenstemming.</a:t>
            </a:r>
            <a:endParaRPr sz="5000"/>
          </a:p>
        </p:txBody>
      </p:sp>
      <p:sp>
        <p:nvSpPr>
          <p:cNvPr id="990583376" name="" hidden="0"/>
          <p:cNvSpPr/>
          <p:nvPr isPhoto="0" userDrawn="0"/>
        </p:nvSpPr>
        <p:spPr bwMode="auto">
          <a:xfrm>
            <a:off x="13833488" y="9534523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92515527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1768928" y="2678339"/>
            <a:ext cx="11191874" cy="7448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6628811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6600" b="0" i="0" u="none" strike="noStrike" cap="none" spc="0">
                <a:ln>
                  <a:noFill/>
                </a:ln>
                <a:solidFill>
                  <a:srgbClr val="E11B22"/>
                </a:solidFill>
                <a:latin typeface="+mj-lt"/>
                <a:ea typeface="+mj-ea"/>
                <a:cs typeface="+mj-cs"/>
              </a:rPr>
              <a:t>Meetplan</a:t>
            </a:r>
            <a:r>
              <a:rPr lang="en-US" sz="6600" b="0" i="0" u="none" strike="noStrike" cap="none" spc="0">
                <a:ln>
                  <a:noFill/>
                </a:ln>
                <a:solidFill>
                  <a:srgbClr val="E11B2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600" b="0" i="0" u="none" strike="noStrike" cap="none" spc="0">
                <a:ln>
                  <a:noFill/>
                </a:ln>
                <a:solidFill>
                  <a:srgbClr val="E11B22"/>
                </a:solidFill>
                <a:latin typeface="+mj-lt"/>
                <a:ea typeface="+mj-ea"/>
                <a:cs typeface="+mj-cs"/>
              </a:rPr>
              <a:t>opstellen</a:t>
            </a:r>
            <a:endParaRPr/>
          </a:p>
        </p:txBody>
      </p:sp>
      <p:sp>
        <p:nvSpPr>
          <p:cNvPr id="293290010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>
            <a:lvl1pPr marL="440971" indent="-440971">
              <a:defRPr>
                <a:latin typeface="Maax-Regular"/>
                <a:ea typeface="Maax-Regular"/>
                <a:cs typeface="Maax-Regular"/>
              </a:defRPr>
            </a:lvl1pPr>
            <a:lvl2pPr>
              <a:defRPr>
                <a:latin typeface="Maax-Regular"/>
                <a:ea typeface="Maax-Regular"/>
                <a:cs typeface="Maax-Regular"/>
              </a:defRPr>
            </a:lvl2pPr>
            <a:lvl3pPr>
              <a:defRPr>
                <a:latin typeface="Maax-Regular"/>
                <a:ea typeface="Maax-Regular"/>
                <a:cs typeface="Maax-Regular"/>
              </a:defRPr>
            </a:lvl3pPr>
            <a:lvl4pPr>
              <a:defRPr>
                <a:latin typeface="Maax-Regular"/>
                <a:ea typeface="Maax-Regular"/>
                <a:cs typeface="Maax-Regular"/>
              </a:defRPr>
            </a:lvl4pPr>
            <a:lvl5pPr>
              <a:defRPr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r>
              <a:rPr lang="en-US" sz="5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Stap 5: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 voor elke locatie wordt een sensor meetplan kaartje 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ingevuld en ingeruild voor een sensor.</a:t>
            </a:r>
            <a:endParaRPr sz="5000"/>
          </a:p>
          <a:p>
            <a:pPr>
              <a:defRPr/>
            </a:pPr>
            <a:r>
              <a:rPr lang="en-US" sz="5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Stap 6: </a:t>
            </a:r>
            <a:r>
              <a:rPr lang="en-US" sz="50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Maax-Regular"/>
                <a:ea typeface="Maax-Regular"/>
                <a:cs typeface="Maax-Regular"/>
              </a:rPr>
              <a:t>Verdelen en uitdelen SODAQ Airs, administratie van de sensoren.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7773552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96567536" name="Hoofdtekst - niveau één…" hidden="0"/>
          <p:cNvSpPr txBox="1">
            <a:spLocks noGrp="1"/>
          </p:cNvSpPr>
          <p:nvPr isPhoto="0" userDrawn="0">
            <p:ph type="body" idx="1" hasCustomPrompt="0"/>
          </p:nvPr>
        </p:nvSpPr>
        <p:spPr bwMode="auto">
          <a:prstGeom prst="rect">
            <a:avLst/>
          </a:prstGeom>
        </p:spPr>
        <p:txBody>
          <a:bodyPr/>
          <a:lstStyle>
            <a:lvl1pPr marL="440971" indent="-440971">
              <a:defRPr>
                <a:latin typeface="Maax-Regular"/>
                <a:ea typeface="Maax-Regular"/>
                <a:cs typeface="Maax-Regular"/>
              </a:defRPr>
            </a:lvl1pPr>
            <a:lvl2pPr>
              <a:defRPr>
                <a:latin typeface="Maax-Regular"/>
                <a:ea typeface="Maax-Regular"/>
                <a:cs typeface="Maax-Regular"/>
              </a:defRPr>
            </a:lvl2pPr>
            <a:lvl3pPr>
              <a:defRPr>
                <a:latin typeface="Maax-Regular"/>
                <a:ea typeface="Maax-Regular"/>
                <a:cs typeface="Maax-Regular"/>
              </a:defRPr>
            </a:lvl3pPr>
            <a:lvl4pPr>
              <a:defRPr>
                <a:latin typeface="Maax-Regular"/>
                <a:ea typeface="Maax-Regular"/>
                <a:cs typeface="Maax-Regular"/>
              </a:defRPr>
            </a:lvl4pPr>
            <a:lvl5pPr>
              <a:defRPr>
                <a:latin typeface="Maax-Regular"/>
                <a:ea typeface="Maax-Regular"/>
                <a:cs typeface="Maax-Regular"/>
              </a:defRPr>
            </a:lvl5pPr>
          </a:lstStyle>
          <a:p>
            <a:pPr>
              <a:defRPr/>
            </a:pPr>
            <a:endParaRPr/>
          </a:p>
        </p:txBody>
      </p:sp>
      <p:sp>
        <p:nvSpPr>
          <p:cNvPr id="237226674" name="" hidden="0"/>
          <p:cNvSpPr/>
          <p:nvPr isPhoto="0" userDrawn="0"/>
        </p:nvSpPr>
        <p:spPr bwMode="auto">
          <a:xfrm>
            <a:off x="12064558" y="6629400"/>
            <a:ext cx="254916" cy="54867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795171609" name="" hidden="0"/>
          <p:cNvPicPr>
            <a:picLocks noChangeAspect="1"/>
          </p:cNvPicPr>
          <p:nvPr isPhoto="0" userDrawn="0"/>
        </p:nvPicPr>
        <p:blipFill>
          <a:blip r:embed="rId2"/>
          <a:srcRect l="0" t="0" r="0" b="3161"/>
          <a:stretch/>
        </p:blipFill>
        <p:spPr bwMode="auto">
          <a:xfrm flipH="0" flipV="0">
            <a:off x="3587856" y="699942"/>
            <a:ext cx="17883396" cy="123581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1374040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42090" y="5573379"/>
            <a:ext cx="17499816" cy="1604833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sz="8000"/>
              <a:t>Voorstel volgende bijeenkomsten:</a:t>
            </a:r>
            <a:br>
              <a:rPr sz="8000"/>
            </a:br>
            <a:r>
              <a:rPr sz="8000"/>
              <a:t>Januari: RIVM of GGD Kennemerland uitnodigen om meetvragen te bespreken</a:t>
            </a:r>
            <a:endParaRPr sz="8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1720279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>
            <a:off x="3436092" y="5608332"/>
            <a:ext cx="17511815" cy="1569881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Exit Tickets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8399096" name="Titeltekst" hidden="0"/>
          <p:cNvSpPr txBox="1"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764423" y="5697073"/>
            <a:ext cx="21947659" cy="1604831"/>
          </a:xfrm>
          <a:prstGeom prst="rect">
            <a:avLst/>
          </a:prstGeom>
        </p:spPr>
        <p:txBody>
          <a:bodyPr/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/>
              <a:t>Word lid van Hollandse Luchten:</a:t>
            </a:r>
            <a:br>
              <a:rPr/>
            </a:br>
            <a:r>
              <a:rPr lang="en-US" sz="100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Maax Medium"/>
                <a:ea typeface="Maax Medium"/>
                <a:cs typeface="Maax Medium"/>
              </a:rPr>
              <a:t>hollandse-luchten.org/aanmelden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55679939" name="logo-hollandse-luchten.png" descr="logo-hollandse-luchten.png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797102" y="2070931"/>
            <a:ext cx="16789793" cy="6958854"/>
          </a:xfrm>
          <a:prstGeom prst="rect">
            <a:avLst/>
          </a:prstGeom>
          <a:ln w="12700">
            <a:miter/>
          </a:ln>
        </p:spPr>
      </p:pic>
      <p:sp>
        <p:nvSpPr>
          <p:cNvPr id="316896863" name="GLOBE Scholenbijeenkomst…" hidden="0"/>
          <p:cNvSpPr txBox="1"/>
          <p:nvPr isPhoto="0" userDrawn="0"/>
        </p:nvSpPr>
        <p:spPr bwMode="auto">
          <a:xfrm>
            <a:off x="6866544" y="10125633"/>
            <a:ext cx="10650908" cy="1025921"/>
          </a:xfrm>
          <a:prstGeom prst="rect">
            <a:avLst/>
          </a:prstGeom>
          <a:ln w="12700">
            <a:miter/>
          </a:ln>
        </p:spPr>
        <p:txBody>
          <a:bodyPr lIns="50799" tIns="50799" rIns="50799" bIns="50799" anchor="ctr">
            <a:spAutoFit/>
          </a:bodyPr>
          <a:lstStyle/>
          <a:p>
            <a:pPr>
              <a:defRPr/>
            </a:pPr>
            <a:r>
              <a:rPr lang="en-US"/>
              <a:t>Startbijeenkomst</a:t>
            </a:r>
            <a:r>
              <a:rPr lang="en-US"/>
              <a:t> </a:t>
            </a:r>
            <a:r>
              <a:rPr lang="en-US"/>
              <a:t>nieuwe</a:t>
            </a:r>
            <a:r>
              <a:rPr lang="en-US"/>
              <a:t> </a:t>
            </a:r>
            <a:r>
              <a:rPr lang="en-US"/>
              <a:t>meetperiode</a:t>
            </a:r>
            <a:endParaRPr lang="en-US"/>
          </a:p>
          <a:p>
            <a:pPr>
              <a:defRPr/>
            </a:pPr>
            <a:r>
              <a:rPr lang="en-US"/>
              <a:t>1 November 2022</a:t>
            </a:r>
            <a:endParaRPr/>
          </a:p>
        </p:txBody>
      </p:sp>
      <p:pic>
        <p:nvPicPr>
          <p:cNvPr id="808529188" name="Screenshot 2019-07-18 at 13.45.05.png" descr="Screenshot 2019-07-18 at 13.45.05.png" hidden="0"/>
          <p:cNvPicPr>
            <a:picLocks noChangeAspect="1"/>
          </p:cNvPicPr>
          <p:nvPr isPhoto="0" userDrawn="0"/>
        </p:nvPicPr>
        <p:blipFill>
          <a:blip r:embed="rId3"/>
          <a:srcRect l="1396" t="5945" r="77229" b="81767"/>
          <a:stretch/>
        </p:blipFill>
        <p:spPr bwMode="auto">
          <a:xfrm>
            <a:off x="1942713" y="9951999"/>
            <a:ext cx="5548168" cy="1373099"/>
          </a:xfrm>
          <a:prstGeom prst="rect">
            <a:avLst/>
          </a:prstGeom>
          <a:ln w="12700">
            <a:miter/>
          </a:ln>
        </p:spPr>
      </p:pic>
      <p:pic>
        <p:nvPicPr>
          <p:cNvPr id="1615702270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 flipH="0" flipV="0">
            <a:off x="16480220" y="9797347"/>
            <a:ext cx="6974064" cy="1682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Maax Medium"/>
        <a:ea typeface="Maax Medium"/>
        <a:cs typeface="Maax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blipFill>
          <a:blip r:embed="rId1"/>
          <a:tile algn="tl" flip="none" sx="100000" sy="100000" tx="0" ty="0"/>
        </a:blipFill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508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Maax Medium"/>
        <a:ea typeface="Maax Medium"/>
        <a:cs typeface="Maax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blipFill>
          <a:blip r:embed="rId1"/>
          <a:tile algn="tl" flip="none" sx="100000" sy="100000" tx="0" ty="0"/>
        </a:blipFill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508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ONLYOFFICE/7.0.0.132</Application>
  <DocSecurity>0</DocSecurity>
  <PresentationFormat>Custom</PresentationFormat>
  <Paragraphs>0</Paragraphs>
  <Slides>49</Slides>
  <Notes>49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Annabel Thomas</dc:creator>
  <cp:keywords/>
  <dc:description/>
  <dc:identifier/>
  <dc:language/>
  <cp:lastModifiedBy>Annabel Thomas</cp:lastModifiedBy>
  <cp:revision>21</cp:revision>
  <dcterms:modified xsi:type="dcterms:W3CDTF">2022-12-13T13:09:42Z</dcterms:modified>
  <cp:category/>
  <cp:contentStatus/>
  <cp:version/>
</cp:coreProperties>
</file>